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Override PartName="/ppt/slides/slide1.xml" ContentType="application/vnd.openxmlformats-officedocument.presentationml.slide+xml"/>
  <Default Extension="jpg" ContentType="image/jpg"/>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3004800" cy="9753600"/>
  <p:notesSz cx="13004800" cy="97536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2099439" y="8911738"/>
            <a:ext cx="787500" cy="787500"/>
          </a:xfrm>
          <a:prstGeom prst="rect">
            <a:avLst/>
          </a:prstGeom>
        </p:spPr>
      </p:pic>
      <p:sp>
        <p:nvSpPr>
          <p:cNvPr id="17" name="bg object 17"/>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pic>
        <p:nvPicPr>
          <p:cNvPr id="18" name="bg object 18"/>
          <p:cNvPicPr/>
          <p:nvPr/>
        </p:nvPicPr>
        <p:blipFill>
          <a:blip r:embed="rId3" cstate="print"/>
          <a:stretch>
            <a:fillRect/>
          </a:stretch>
        </p:blipFill>
        <p:spPr>
          <a:xfrm>
            <a:off x="291237" y="0"/>
            <a:ext cx="396900" cy="2221308"/>
          </a:xfrm>
          <a:prstGeom prst="rect">
            <a:avLst/>
          </a:prstGeom>
        </p:spPr>
      </p:pic>
      <p:sp>
        <p:nvSpPr>
          <p:cNvPr id="19" name="bg object 19"/>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sp>
        <p:nvSpPr>
          <p:cNvPr id="2" name="Holder 2"/>
          <p:cNvSpPr>
            <a:spLocks noGrp="1"/>
          </p:cNvSpPr>
          <p:nvPr>
            <p:ph type="ctrTitle"/>
          </p:nvPr>
        </p:nvSpPr>
        <p:spPr>
          <a:xfrm>
            <a:off x="5097622" y="466980"/>
            <a:ext cx="2809554" cy="1016000"/>
          </a:xfrm>
          <a:prstGeom prst="rect">
            <a:avLst/>
          </a:prstGeom>
        </p:spPr>
        <p:txBody>
          <a:bodyPr wrap="square" lIns="0" tIns="0" rIns="0" bIns="0">
            <a:spAutoFit/>
          </a:bodyPr>
          <a:lstStyle>
            <a:lvl1pPr>
              <a:defRPr sz="6500" b="0" i="0">
                <a:solidFill>
                  <a:srgbClr val="C63024"/>
                </a:solidFill>
                <a:latin typeface="Arial MT"/>
                <a:cs typeface="Arial MT"/>
              </a:defRPr>
            </a:lvl1pPr>
          </a:lstStyle>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7465">
              <a:lnSpc>
                <a:spcPct val="100000"/>
              </a:lnSpc>
              <a:spcBef>
                <a:spcPts val="10"/>
              </a:spcBef>
            </a:pPr>
            <a:fld id="{81D60167-4931-47E6-BA6A-407CBD079E47}" type="slidenum">
              <a:rPr dirty="0"/>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showMasterSp="0">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2099440" y="8911740"/>
            <a:ext cx="787500" cy="787500"/>
          </a:xfrm>
          <a:prstGeom prst="rect">
            <a:avLst/>
          </a:prstGeom>
        </p:spPr>
      </p:pic>
      <p:sp>
        <p:nvSpPr>
          <p:cNvPr id="2" name="Holder 2"/>
          <p:cNvSpPr>
            <a:spLocks noGrp="1"/>
          </p:cNvSpPr>
          <p:nvPr>
            <p:ph type="title"/>
          </p:nvPr>
        </p:nvSpPr>
        <p:spPr/>
        <p:txBody>
          <a:bodyPr lIns="0" tIns="0" rIns="0" bIns="0"/>
          <a:lstStyle>
            <a:lvl1pPr>
              <a:defRPr sz="6400" b="0" i="0">
                <a:solidFill>
                  <a:srgbClr val="C63024"/>
                </a:solidFill>
                <a:latin typeface="MS PGothic"/>
                <a:cs typeface="MS PGothic"/>
              </a:defRPr>
            </a:lvl1pPr>
          </a:lstStyle>
          <a:p/>
        </p:txBody>
      </p:sp>
      <p:sp>
        <p:nvSpPr>
          <p:cNvPr id="3" name="Holder 3"/>
          <p:cNvSpPr>
            <a:spLocks noGrp="1"/>
          </p:cNvSpPr>
          <p:nvPr>
            <p:ph type="body" idx="1"/>
          </p:nvPr>
        </p:nvSpPr>
        <p:spPr/>
        <p:txBody>
          <a:bodyPr lIns="0" tIns="0" rIns="0" bIns="0"/>
          <a:lstStyle>
            <a:lvl1pPr>
              <a:defRPr sz="5400" b="0" i="0">
                <a:solidFill>
                  <a:srgbClr val="C82506"/>
                </a:solidFill>
                <a:latin typeface="MS PGothic"/>
                <a:cs typeface="MS PGothic"/>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7465">
              <a:lnSpc>
                <a:spcPct val="100000"/>
              </a:lnSpc>
              <a:spcBef>
                <a:spcPts val="10"/>
              </a:spcBef>
            </a:pPr>
            <a:fld id="{81D60167-4931-47E6-BA6A-407CBD079E47}" type="slidenum">
              <a:rPr dirty="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C63024"/>
                </a:solidFill>
                <a:latin typeface="MS PGothic"/>
                <a:cs typeface="MS PGothic"/>
              </a:defRPr>
            </a:lvl1pPr>
          </a:lstStyle>
          <a:p/>
        </p:txBody>
      </p:sp>
      <p:sp>
        <p:nvSpPr>
          <p:cNvPr id="3" name="Holder 3"/>
          <p:cNvSpPr>
            <a:spLocks noGrp="1"/>
          </p:cNvSpPr>
          <p:nvPr>
            <p:ph idx="2" sz="half"/>
          </p:nvPr>
        </p:nvSpPr>
        <p:spPr>
          <a:xfrm>
            <a:off x="650240" y="2243328"/>
            <a:ext cx="5657088" cy="6437376"/>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697472" y="2243328"/>
            <a:ext cx="5657088" cy="6437376"/>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7465">
              <a:lnSpc>
                <a:spcPct val="100000"/>
              </a:lnSpc>
              <a:spcBef>
                <a:spcPts val="10"/>
              </a:spcBef>
            </a:pPr>
            <a:fld id="{81D60167-4931-47E6-BA6A-407CBD079E47}" type="slidenum">
              <a:rPr dirty="0"/>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C63024"/>
                </a:solidFill>
                <a:latin typeface="MS PGothic"/>
                <a:cs typeface="MS PGothic"/>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7465">
              <a:lnSpc>
                <a:spcPct val="100000"/>
              </a:lnSpc>
              <a:spcBef>
                <a:spcPts val="10"/>
              </a:spcBef>
            </a:pPr>
            <a:fld id="{81D60167-4931-47E6-BA6A-407CBD079E47}" type="slidenum">
              <a:rPr dirty="0"/>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7465">
              <a:lnSpc>
                <a:spcPct val="100000"/>
              </a:lnSpc>
              <a:spcBef>
                <a:spcPts val="10"/>
              </a:spcBef>
            </a:pPr>
            <a:fld id="{81D60167-4931-47E6-BA6A-407CBD079E47}" type="slidenum">
              <a:rPr dirty="0"/>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051101" y="4345863"/>
            <a:ext cx="4902597" cy="1000760"/>
          </a:xfrm>
          <a:prstGeom prst="rect">
            <a:avLst/>
          </a:prstGeom>
        </p:spPr>
        <p:txBody>
          <a:bodyPr wrap="square" lIns="0" tIns="0" rIns="0" bIns="0">
            <a:spAutoFit/>
          </a:bodyPr>
          <a:lstStyle>
            <a:lvl1pPr>
              <a:defRPr sz="6400" b="0" i="0">
                <a:solidFill>
                  <a:srgbClr val="C63024"/>
                </a:solidFill>
                <a:latin typeface="MS PGothic"/>
                <a:cs typeface="MS PGothic"/>
              </a:defRPr>
            </a:lvl1pPr>
          </a:lstStyle>
          <a:p/>
        </p:txBody>
      </p:sp>
      <p:sp>
        <p:nvSpPr>
          <p:cNvPr id="3" name="Holder 3"/>
          <p:cNvSpPr>
            <a:spLocks noGrp="1"/>
          </p:cNvSpPr>
          <p:nvPr>
            <p:ph type="body" idx="1"/>
          </p:nvPr>
        </p:nvSpPr>
        <p:spPr>
          <a:xfrm>
            <a:off x="465554" y="3321050"/>
            <a:ext cx="12073690" cy="2578735"/>
          </a:xfrm>
          <a:prstGeom prst="rect">
            <a:avLst/>
          </a:prstGeom>
        </p:spPr>
        <p:txBody>
          <a:bodyPr wrap="square" lIns="0" tIns="0" rIns="0" bIns="0">
            <a:spAutoFit/>
          </a:bodyPr>
          <a:lstStyle>
            <a:lvl1pPr>
              <a:defRPr sz="5400" b="0" i="0">
                <a:solidFill>
                  <a:srgbClr val="C82506"/>
                </a:solidFill>
                <a:latin typeface="MS PGothic"/>
                <a:cs typeface="MS PGothic"/>
              </a:defRPr>
            </a:lvl1pPr>
          </a:lstStyle>
          <a:p/>
        </p:txBody>
      </p:sp>
      <p:sp>
        <p:nvSpPr>
          <p:cNvPr id="4" name="Holder 4"/>
          <p:cNvSpPr>
            <a:spLocks noGrp="1"/>
          </p:cNvSpPr>
          <p:nvPr>
            <p:ph type="ftr" idx="5" sz="quarter"/>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2313904" y="9151065"/>
            <a:ext cx="358775" cy="309245"/>
          </a:xfrm>
          <a:prstGeom prst="rect">
            <a:avLst/>
          </a:prstGeom>
        </p:spPr>
        <p:txBody>
          <a:bodyPr wrap="square" lIns="0" tIns="0" rIns="0" bIns="0">
            <a:spAutoFit/>
          </a:bodyPr>
          <a:lstStyle>
            <a:lvl1pPr>
              <a:defRPr sz="2000" b="0" i="0">
                <a:solidFill>
                  <a:schemeClr val="bg1"/>
                </a:solidFill>
                <a:latin typeface="Arial MT"/>
                <a:cs typeface="Arial MT"/>
              </a:defRPr>
            </a:lvl1pPr>
          </a:lstStyle>
          <a:p>
            <a:pPr marL="37465">
              <a:lnSpc>
                <a:spcPct val="100000"/>
              </a:lnSpc>
              <a:spcBef>
                <a:spcPts val="10"/>
              </a:spcBef>
            </a:pPr>
            <a:fld id="{81D60167-4931-47E6-BA6A-407CBD079E47}" type="slidenum">
              <a:rPr dirty="0"/>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hyperlink" Target="https://docs.google.com/spreadsheets/d/1tRMPwTqoG8TCJ5M1JP-w_LQFe8d3APbgrSgEAyWZURA/edit#gid%3D71848289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hyperlink" Target="https://quizlet.com/vn/690063364/%E9%80%B1592-%E3%82%B3%E3%83%B3%E3%83%94%E3%83%A5%E3%83%BC%E3%82%BF%E3%82%A6%E3%82%A4%E3%83%AB%E3%82%B92-flash-cards/?funnelUUID=60e10a67-b262-4f4d-9e64-efdec6b51b57" TargetMode="Externa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hyperlink" Target="https://miro.com/app/board/uXjVO9R43RY%3D/" TargetMode="External"/><Relationship Id="rId5"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jpg"/><Relationship Id="rId3" Type="http://schemas.openxmlformats.org/officeDocument/2006/relationships/image" Target="../media/image46.jpg"/><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hyperlink" Target="https://sal.vn/2AMarR" TargetMode="External"/><Relationship Id="rId5" Type="http://schemas.openxmlformats.org/officeDocument/2006/relationships/hyperlink" Target="https://sal.vn/YEIIF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799" cy="9753599"/>
            </a:xfrm>
            <a:prstGeom prst="rect">
              <a:avLst/>
            </a:prstGeom>
          </p:spPr>
        </p:pic>
        <p:pic>
          <p:nvPicPr>
            <p:cNvPr id="4" name="object 4"/>
            <p:cNvPicPr/>
            <p:nvPr/>
          </p:nvPicPr>
          <p:blipFill>
            <a:blip r:embed="rId3" cstate="print"/>
            <a:stretch>
              <a:fillRect/>
            </a:stretch>
          </p:blipFill>
          <p:spPr>
            <a:xfrm>
              <a:off x="0" y="4190175"/>
              <a:ext cx="13004799" cy="2728500"/>
            </a:xfrm>
            <a:prstGeom prst="rect">
              <a:avLst/>
            </a:prstGeom>
          </p:spPr>
        </p:pic>
        <p:sp>
          <p:nvSpPr>
            <p:cNvPr id="5" name="object 5"/>
            <p:cNvSpPr/>
            <p:nvPr/>
          </p:nvSpPr>
          <p:spPr>
            <a:xfrm>
              <a:off x="0" y="4192129"/>
              <a:ext cx="13004800" cy="2423795"/>
            </a:xfrm>
            <a:custGeom>
              <a:avLst/>
              <a:gdLst/>
              <a:ahLst/>
              <a:cxnLst/>
              <a:rect l="l" t="t" r="r" b="b"/>
              <a:pathLst>
                <a:path w="13004800" h="2423795">
                  <a:moveTo>
                    <a:pt x="0" y="2423699"/>
                  </a:moveTo>
                  <a:lnTo>
                    <a:pt x="0" y="0"/>
                  </a:lnTo>
                  <a:lnTo>
                    <a:pt x="13004799" y="0"/>
                  </a:lnTo>
                  <a:lnTo>
                    <a:pt x="13004799" y="2423699"/>
                  </a:lnTo>
                  <a:lnTo>
                    <a:pt x="0" y="2423699"/>
                  </a:lnTo>
                  <a:close/>
                </a:path>
              </a:pathLst>
            </a:custGeom>
            <a:solidFill>
              <a:srgbClr val="FFFFFF">
                <a:alpha val="85096"/>
              </a:srgbClr>
            </a:solidFill>
          </p:spPr>
          <p:txBody>
            <a:bodyPr wrap="square" lIns="0" tIns="0" rIns="0" bIns="0" rtlCol="0"/>
            <a:lstStyle/>
            <a:p/>
          </p:txBody>
        </p:sp>
      </p:grpSp>
      <p:sp>
        <p:nvSpPr>
          <p:cNvPr id="6" name="object 6"/>
          <p:cNvSpPr txBox="1"/>
          <p:nvPr/>
        </p:nvSpPr>
        <p:spPr>
          <a:xfrm>
            <a:off x="4683383" y="4871108"/>
            <a:ext cx="3638550" cy="1000760"/>
          </a:xfrm>
          <a:prstGeom prst="rect">
            <a:avLst/>
          </a:prstGeom>
        </p:spPr>
        <p:txBody>
          <a:bodyPr wrap="square" lIns="0" tIns="12700" rIns="0" bIns="0" rtlCol="0" vert="horz">
            <a:spAutoFit/>
          </a:bodyPr>
          <a:lstStyle/>
          <a:p>
            <a:pPr marL="12700">
              <a:lnSpc>
                <a:spcPct val="100000"/>
              </a:lnSpc>
              <a:spcBef>
                <a:spcPts val="100"/>
              </a:spcBef>
            </a:pPr>
            <a:r>
              <a:rPr dirty="0" sz="6400" spc="-10" b="1">
                <a:solidFill>
                  <a:srgbClr val="C82506"/>
                </a:solidFill>
                <a:latin typeface="Arial"/>
                <a:cs typeface="Arial"/>
              </a:rPr>
              <a:t>I</a:t>
            </a:r>
            <a:r>
              <a:rPr dirty="0" sz="6400" spc="5" b="1">
                <a:solidFill>
                  <a:srgbClr val="C82506"/>
                </a:solidFill>
                <a:latin typeface="Arial"/>
                <a:cs typeface="Arial"/>
              </a:rPr>
              <a:t>T</a:t>
            </a:r>
            <a:r>
              <a:rPr dirty="0" sz="6400">
                <a:solidFill>
                  <a:srgbClr val="C82506"/>
                </a:solidFill>
                <a:latin typeface="MS PGothic"/>
                <a:cs typeface="MS PGothic"/>
              </a:rPr>
              <a:t>日本</a:t>
            </a:r>
            <a:r>
              <a:rPr dirty="0" sz="6400" spc="-5">
                <a:solidFill>
                  <a:srgbClr val="C82506"/>
                </a:solidFill>
                <a:latin typeface="MS PGothic"/>
                <a:cs typeface="MS PGothic"/>
              </a:rPr>
              <a:t>語</a:t>
            </a:r>
            <a:r>
              <a:rPr dirty="0" sz="6400" b="1">
                <a:solidFill>
                  <a:srgbClr val="C82506"/>
                </a:solidFill>
                <a:latin typeface="Arial"/>
                <a:cs typeface="Arial"/>
              </a:rPr>
              <a:t>2</a:t>
            </a:r>
            <a:endParaRPr sz="6400">
              <a:latin typeface="Arial"/>
              <a:cs typeface="Arial"/>
            </a:endParaRPr>
          </a:p>
        </p:txBody>
      </p:sp>
      <p:sp>
        <p:nvSpPr>
          <p:cNvPr id="7" name="object 7"/>
          <p:cNvSpPr txBox="1"/>
          <p:nvPr/>
        </p:nvSpPr>
        <p:spPr>
          <a:xfrm>
            <a:off x="1270000" y="7260956"/>
            <a:ext cx="10465435" cy="1882139"/>
          </a:xfrm>
          <a:prstGeom prst="rect">
            <a:avLst/>
          </a:prstGeom>
          <a:solidFill>
            <a:srgbClr val="FFFFFF">
              <a:alpha val="85096"/>
            </a:srgbClr>
          </a:solidFill>
        </p:spPr>
        <p:txBody>
          <a:bodyPr wrap="square" lIns="0" tIns="1270" rIns="0" bIns="0" rtlCol="0" vert="horz">
            <a:spAutoFit/>
          </a:bodyPr>
          <a:lstStyle/>
          <a:p>
            <a:pPr>
              <a:lnSpc>
                <a:spcPct val="100000"/>
              </a:lnSpc>
              <a:spcBef>
                <a:spcPts val="10"/>
              </a:spcBef>
            </a:pPr>
            <a:endParaRPr sz="4650">
              <a:latin typeface="Times New Roman"/>
              <a:cs typeface="Times New Roman"/>
            </a:endParaRPr>
          </a:p>
          <a:p>
            <a:pPr marL="2792730">
              <a:lnSpc>
                <a:spcPct val="100000"/>
              </a:lnSpc>
              <a:spcBef>
                <a:spcPts val="5"/>
              </a:spcBef>
              <a:tabLst>
                <a:tab pos="3627754" algn="l"/>
              </a:tabLst>
            </a:pPr>
            <a:r>
              <a:rPr dirty="0" sz="3200" spc="-5" b="1">
                <a:latin typeface="Arial"/>
                <a:cs typeface="Arial"/>
              </a:rPr>
              <a:t>9.2	</a:t>
            </a:r>
            <a:r>
              <a:rPr dirty="0" sz="3200" spc="-5">
                <a:latin typeface="MS PGothic"/>
                <a:cs typeface="MS PGothic"/>
              </a:rPr>
              <a:t>コンピュータウイル</a:t>
            </a:r>
            <a:r>
              <a:rPr dirty="0" sz="3200" spc="15">
                <a:latin typeface="MS PGothic"/>
                <a:cs typeface="MS PGothic"/>
              </a:rPr>
              <a:t>ス</a:t>
            </a:r>
            <a:r>
              <a:rPr dirty="0" sz="3200" b="1">
                <a:latin typeface="Arial"/>
                <a:cs typeface="Arial"/>
              </a:rPr>
              <a:t>(2)</a:t>
            </a:r>
            <a:endParaRPr sz="32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4457874" y="4343958"/>
            <a:ext cx="4089400" cy="1000760"/>
          </a:xfrm>
          <a:prstGeom prst="rect"/>
        </p:spPr>
        <p:txBody>
          <a:bodyPr wrap="square" lIns="0" tIns="12700" rIns="0" bIns="0" rtlCol="0" vert="horz">
            <a:spAutoFit/>
          </a:bodyPr>
          <a:lstStyle/>
          <a:p>
            <a:pPr marL="12700">
              <a:lnSpc>
                <a:spcPct val="100000"/>
              </a:lnSpc>
              <a:spcBef>
                <a:spcPts val="100"/>
              </a:spcBef>
            </a:pPr>
            <a:r>
              <a:rPr dirty="0"/>
              <a:t>言葉の確認</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545279"/>
            <a:ext cx="3276600" cy="1000760"/>
          </a:xfrm>
          <a:prstGeom prst="rect"/>
        </p:spPr>
        <p:txBody>
          <a:bodyPr wrap="square" lIns="0" tIns="12700" rIns="0" bIns="0" rtlCol="0" vert="horz">
            <a:spAutoFit/>
          </a:bodyPr>
          <a:lstStyle/>
          <a:p>
            <a:pPr marL="12700">
              <a:lnSpc>
                <a:spcPct val="100000"/>
              </a:lnSpc>
              <a:spcBef>
                <a:spcPts val="100"/>
              </a:spcBef>
            </a:pPr>
            <a:r>
              <a:rPr dirty="0"/>
              <a:t>言葉確認</a:t>
            </a:r>
          </a:p>
        </p:txBody>
      </p:sp>
      <p:sp>
        <p:nvSpPr>
          <p:cNvPr id="7" name="object 7"/>
          <p:cNvSpPr txBox="1"/>
          <p:nvPr/>
        </p:nvSpPr>
        <p:spPr>
          <a:xfrm>
            <a:off x="873199" y="5269684"/>
            <a:ext cx="1447800" cy="1401445"/>
          </a:xfrm>
          <a:prstGeom prst="rect">
            <a:avLst/>
          </a:prstGeom>
        </p:spPr>
        <p:txBody>
          <a:bodyPr wrap="square" lIns="0" tIns="212725" rIns="0" bIns="0" rtlCol="0" vert="horz">
            <a:spAutoFit/>
          </a:bodyPr>
          <a:lstStyle/>
          <a:p>
            <a:pPr marL="12700">
              <a:lnSpc>
                <a:spcPct val="100000"/>
              </a:lnSpc>
              <a:spcBef>
                <a:spcPts val="1675"/>
              </a:spcBef>
            </a:pPr>
            <a:r>
              <a:rPr dirty="0" sz="3200">
                <a:latin typeface="MS PGothic"/>
                <a:cs typeface="MS PGothic"/>
              </a:rPr>
              <a:t>・活動①</a:t>
            </a:r>
            <a:endParaRPr sz="3200">
              <a:latin typeface="MS PGothic"/>
              <a:cs typeface="MS PGothic"/>
            </a:endParaRPr>
          </a:p>
          <a:p>
            <a:pPr marL="12700">
              <a:lnSpc>
                <a:spcPct val="100000"/>
              </a:lnSpc>
              <a:spcBef>
                <a:spcPts val="1575"/>
              </a:spcBef>
            </a:pPr>
            <a:r>
              <a:rPr dirty="0" sz="3200">
                <a:latin typeface="MS PGothic"/>
                <a:cs typeface="MS PGothic"/>
              </a:rPr>
              <a:t>・活動②</a:t>
            </a:r>
            <a:endParaRPr sz="3200">
              <a:latin typeface="MS PGothic"/>
              <a:cs typeface="MS PGothic"/>
            </a:endParaRPr>
          </a:p>
        </p:txBody>
      </p:sp>
      <p:sp>
        <p:nvSpPr>
          <p:cNvPr id="8" name="object 8"/>
          <p:cNvSpPr txBox="1"/>
          <p:nvPr/>
        </p:nvSpPr>
        <p:spPr>
          <a:xfrm>
            <a:off x="2565449" y="5269684"/>
            <a:ext cx="4326255" cy="1401445"/>
          </a:xfrm>
          <a:prstGeom prst="rect">
            <a:avLst/>
          </a:prstGeom>
        </p:spPr>
        <p:txBody>
          <a:bodyPr wrap="square" lIns="0" tIns="212725" rIns="0" bIns="0" rtlCol="0" vert="horz">
            <a:spAutoFit/>
          </a:bodyPr>
          <a:lstStyle/>
          <a:p>
            <a:pPr marL="12700">
              <a:lnSpc>
                <a:spcPct val="100000"/>
              </a:lnSpc>
              <a:spcBef>
                <a:spcPts val="1675"/>
              </a:spcBef>
            </a:pPr>
            <a:r>
              <a:rPr dirty="0" sz="3200">
                <a:latin typeface="MS PGothic"/>
                <a:cs typeface="MS PGothic"/>
              </a:rPr>
              <a:t>言葉の音読練習</a:t>
            </a:r>
            <a:endParaRPr sz="3200">
              <a:latin typeface="MS PGothic"/>
              <a:cs typeface="MS PGothic"/>
            </a:endParaRPr>
          </a:p>
          <a:p>
            <a:pPr marL="12700">
              <a:lnSpc>
                <a:spcPct val="100000"/>
              </a:lnSpc>
              <a:spcBef>
                <a:spcPts val="1575"/>
              </a:spcBef>
            </a:pPr>
            <a:r>
              <a:rPr dirty="0" sz="3200">
                <a:latin typeface="MS PGothic"/>
                <a:cs typeface="MS PGothic"/>
              </a:rPr>
              <a:t>言葉を見て理解する練習</a:t>
            </a:r>
            <a:endParaRPr sz="3200">
              <a:latin typeface="MS PGothic"/>
              <a:cs typeface="MS PGothic"/>
            </a:endParaRPr>
          </a:p>
        </p:txBody>
      </p:sp>
      <p:sp>
        <p:nvSpPr>
          <p:cNvPr id="9" name="object 9"/>
          <p:cNvSpPr txBox="1"/>
          <p:nvPr/>
        </p:nvSpPr>
        <p:spPr>
          <a:xfrm>
            <a:off x="873199" y="6645347"/>
            <a:ext cx="1447800" cy="1401445"/>
          </a:xfrm>
          <a:prstGeom prst="rect">
            <a:avLst/>
          </a:prstGeom>
        </p:spPr>
        <p:txBody>
          <a:bodyPr wrap="square" lIns="0" tIns="212725" rIns="0" bIns="0" rtlCol="0" vert="horz">
            <a:spAutoFit/>
          </a:bodyPr>
          <a:lstStyle/>
          <a:p>
            <a:pPr marL="12700">
              <a:lnSpc>
                <a:spcPct val="100000"/>
              </a:lnSpc>
              <a:spcBef>
                <a:spcPts val="1675"/>
              </a:spcBef>
            </a:pPr>
            <a:r>
              <a:rPr dirty="0" sz="3200">
                <a:latin typeface="MS PGothic"/>
                <a:cs typeface="MS PGothic"/>
              </a:rPr>
              <a:t>・活動③</a:t>
            </a:r>
            <a:endParaRPr sz="3200">
              <a:latin typeface="MS PGothic"/>
              <a:cs typeface="MS PGothic"/>
            </a:endParaRPr>
          </a:p>
          <a:p>
            <a:pPr marL="12700">
              <a:lnSpc>
                <a:spcPct val="100000"/>
              </a:lnSpc>
              <a:spcBef>
                <a:spcPts val="1575"/>
              </a:spcBef>
            </a:pPr>
            <a:r>
              <a:rPr dirty="0" sz="3200">
                <a:latin typeface="MS PGothic"/>
                <a:cs typeface="MS PGothic"/>
              </a:rPr>
              <a:t>・活動④</a:t>
            </a:r>
            <a:endParaRPr sz="3200">
              <a:latin typeface="MS PGothic"/>
              <a:cs typeface="MS PGothic"/>
            </a:endParaRPr>
          </a:p>
        </p:txBody>
      </p:sp>
      <p:sp>
        <p:nvSpPr>
          <p:cNvPr id="10" name="object 10"/>
          <p:cNvSpPr txBox="1"/>
          <p:nvPr/>
        </p:nvSpPr>
        <p:spPr>
          <a:xfrm>
            <a:off x="2565449" y="6645347"/>
            <a:ext cx="5137150" cy="1401445"/>
          </a:xfrm>
          <a:prstGeom prst="rect">
            <a:avLst/>
          </a:prstGeom>
        </p:spPr>
        <p:txBody>
          <a:bodyPr wrap="square" lIns="0" tIns="12700" rIns="0" bIns="0" rtlCol="0" vert="horz">
            <a:spAutoFit/>
          </a:bodyPr>
          <a:lstStyle/>
          <a:p>
            <a:pPr marL="12700" marR="5080">
              <a:lnSpc>
                <a:spcPct val="141000"/>
              </a:lnSpc>
              <a:spcBef>
                <a:spcPts val="100"/>
              </a:spcBef>
            </a:pPr>
            <a:r>
              <a:rPr dirty="0" sz="3200">
                <a:latin typeface="MS PGothic"/>
                <a:cs typeface="MS PGothic"/>
              </a:rPr>
              <a:t>言葉を聞いて理解する練習 </a:t>
            </a:r>
            <a:r>
              <a:rPr dirty="0" sz="3200" spc="5">
                <a:latin typeface="MS PGothic"/>
                <a:cs typeface="MS PGothic"/>
              </a:rPr>
              <a:t> </a:t>
            </a:r>
            <a:r>
              <a:rPr dirty="0" sz="3200">
                <a:latin typeface="MS PGothic"/>
                <a:cs typeface="MS PGothic"/>
              </a:rPr>
              <a:t>覚えた語彙のアウトプット練習</a:t>
            </a:r>
            <a:endParaRPr sz="3200">
              <a:latin typeface="MS PGothic"/>
              <a:cs typeface="MS PGothic"/>
            </a:endParaRPr>
          </a:p>
        </p:txBody>
      </p:sp>
      <p:grpSp>
        <p:nvGrpSpPr>
          <p:cNvPr id="11" name="object 11"/>
          <p:cNvGrpSpPr/>
          <p:nvPr/>
        </p:nvGrpSpPr>
        <p:grpSpPr>
          <a:xfrm>
            <a:off x="897549" y="3326500"/>
            <a:ext cx="11819890" cy="4971415"/>
            <a:chOff x="897549" y="3326500"/>
            <a:chExt cx="11819890" cy="4971415"/>
          </a:xfrm>
        </p:grpSpPr>
        <p:sp>
          <p:nvSpPr>
            <p:cNvPr id="12" name="object 12"/>
            <p:cNvSpPr/>
            <p:nvPr/>
          </p:nvSpPr>
          <p:spPr>
            <a:xfrm>
              <a:off x="935649" y="6726099"/>
              <a:ext cx="8051800" cy="1534160"/>
            </a:xfrm>
            <a:custGeom>
              <a:avLst/>
              <a:gdLst/>
              <a:ahLst/>
              <a:cxnLst/>
              <a:rect l="l" t="t" r="r" b="b"/>
              <a:pathLst>
                <a:path w="8051800" h="1534159">
                  <a:moveTo>
                    <a:pt x="0" y="0"/>
                  </a:moveTo>
                  <a:lnTo>
                    <a:pt x="8051399" y="0"/>
                  </a:lnTo>
                  <a:lnTo>
                    <a:pt x="8051399" y="1533599"/>
                  </a:lnTo>
                  <a:lnTo>
                    <a:pt x="0" y="1533599"/>
                  </a:lnTo>
                  <a:lnTo>
                    <a:pt x="0" y="0"/>
                  </a:lnTo>
                  <a:close/>
                </a:path>
              </a:pathLst>
            </a:custGeom>
            <a:ln w="76199">
              <a:solidFill>
                <a:srgbClr val="C82506"/>
              </a:solidFill>
            </a:ln>
          </p:spPr>
          <p:txBody>
            <a:bodyPr wrap="square" lIns="0" tIns="0" rIns="0" bIns="0" rtlCol="0"/>
            <a:lstStyle/>
            <a:p/>
          </p:txBody>
        </p:sp>
        <p:sp>
          <p:nvSpPr>
            <p:cNvPr id="13" name="object 13"/>
            <p:cNvSpPr/>
            <p:nvPr/>
          </p:nvSpPr>
          <p:spPr>
            <a:xfrm>
              <a:off x="6552374" y="3326500"/>
              <a:ext cx="6165215" cy="3435350"/>
            </a:xfrm>
            <a:custGeom>
              <a:avLst/>
              <a:gdLst/>
              <a:ahLst/>
              <a:cxnLst/>
              <a:rect l="l" t="t" r="r" b="b"/>
              <a:pathLst>
                <a:path w="6165215" h="3435350">
                  <a:moveTo>
                    <a:pt x="5756049" y="2453699"/>
                  </a:moveTo>
                  <a:lnTo>
                    <a:pt x="408949" y="2453699"/>
                  </a:lnTo>
                  <a:lnTo>
                    <a:pt x="361257" y="2450948"/>
                  </a:lnTo>
                  <a:lnTo>
                    <a:pt x="315181" y="2442899"/>
                  </a:lnTo>
                  <a:lnTo>
                    <a:pt x="271027" y="2429858"/>
                  </a:lnTo>
                  <a:lnTo>
                    <a:pt x="229104" y="2412133"/>
                  </a:lnTo>
                  <a:lnTo>
                    <a:pt x="189716" y="2390031"/>
                  </a:lnTo>
                  <a:lnTo>
                    <a:pt x="153172" y="2363858"/>
                  </a:lnTo>
                  <a:lnTo>
                    <a:pt x="119778" y="2333921"/>
                  </a:lnTo>
                  <a:lnTo>
                    <a:pt x="89841" y="2300527"/>
                  </a:lnTo>
                  <a:lnTo>
                    <a:pt x="63668" y="2263983"/>
                  </a:lnTo>
                  <a:lnTo>
                    <a:pt x="41566" y="2224595"/>
                  </a:lnTo>
                  <a:lnTo>
                    <a:pt x="23841" y="2182672"/>
                  </a:lnTo>
                  <a:lnTo>
                    <a:pt x="10800" y="2138518"/>
                  </a:lnTo>
                  <a:lnTo>
                    <a:pt x="2751" y="2092442"/>
                  </a:lnTo>
                  <a:lnTo>
                    <a:pt x="0" y="2044749"/>
                  </a:lnTo>
                  <a:lnTo>
                    <a:pt x="0" y="408949"/>
                  </a:lnTo>
                  <a:lnTo>
                    <a:pt x="2751" y="361257"/>
                  </a:lnTo>
                  <a:lnTo>
                    <a:pt x="10800" y="315181"/>
                  </a:lnTo>
                  <a:lnTo>
                    <a:pt x="23841" y="271027"/>
                  </a:lnTo>
                  <a:lnTo>
                    <a:pt x="41566" y="229104"/>
                  </a:lnTo>
                  <a:lnTo>
                    <a:pt x="63668" y="189716"/>
                  </a:lnTo>
                  <a:lnTo>
                    <a:pt x="89841" y="153172"/>
                  </a:lnTo>
                  <a:lnTo>
                    <a:pt x="119778" y="119778"/>
                  </a:lnTo>
                  <a:lnTo>
                    <a:pt x="153172" y="89841"/>
                  </a:lnTo>
                  <a:lnTo>
                    <a:pt x="189716" y="63668"/>
                  </a:lnTo>
                  <a:lnTo>
                    <a:pt x="229104" y="41566"/>
                  </a:lnTo>
                  <a:lnTo>
                    <a:pt x="271027" y="23841"/>
                  </a:lnTo>
                  <a:lnTo>
                    <a:pt x="315181" y="10800"/>
                  </a:lnTo>
                  <a:lnTo>
                    <a:pt x="361257" y="2751"/>
                  </a:lnTo>
                  <a:lnTo>
                    <a:pt x="408949" y="0"/>
                  </a:lnTo>
                  <a:lnTo>
                    <a:pt x="5756049" y="0"/>
                  </a:lnTo>
                  <a:lnTo>
                    <a:pt x="5809803" y="3546"/>
                  </a:lnTo>
                  <a:lnTo>
                    <a:pt x="5862181" y="14010"/>
                  </a:lnTo>
                  <a:lnTo>
                    <a:pt x="5912548" y="31129"/>
                  </a:lnTo>
                  <a:lnTo>
                    <a:pt x="5960267" y="54639"/>
                  </a:lnTo>
                  <a:lnTo>
                    <a:pt x="6004703" y="84276"/>
                  </a:lnTo>
                  <a:lnTo>
                    <a:pt x="6045221" y="119778"/>
                  </a:lnTo>
                  <a:lnTo>
                    <a:pt x="6080722" y="160296"/>
                  </a:lnTo>
                  <a:lnTo>
                    <a:pt x="6110360" y="204732"/>
                  </a:lnTo>
                  <a:lnTo>
                    <a:pt x="6133870" y="252451"/>
                  </a:lnTo>
                  <a:lnTo>
                    <a:pt x="6150989" y="302818"/>
                  </a:lnTo>
                  <a:lnTo>
                    <a:pt x="6161453" y="355196"/>
                  </a:lnTo>
                  <a:lnTo>
                    <a:pt x="6164999" y="408949"/>
                  </a:lnTo>
                  <a:lnTo>
                    <a:pt x="6164999" y="2044749"/>
                  </a:lnTo>
                  <a:lnTo>
                    <a:pt x="6162248" y="2092442"/>
                  </a:lnTo>
                  <a:lnTo>
                    <a:pt x="6154199" y="2138518"/>
                  </a:lnTo>
                  <a:lnTo>
                    <a:pt x="6141158" y="2182672"/>
                  </a:lnTo>
                  <a:lnTo>
                    <a:pt x="6123433" y="2224595"/>
                  </a:lnTo>
                  <a:lnTo>
                    <a:pt x="6101331" y="2263983"/>
                  </a:lnTo>
                  <a:lnTo>
                    <a:pt x="6075158" y="2300527"/>
                  </a:lnTo>
                  <a:lnTo>
                    <a:pt x="6045221" y="2333921"/>
                  </a:lnTo>
                  <a:lnTo>
                    <a:pt x="6011827" y="2363858"/>
                  </a:lnTo>
                  <a:lnTo>
                    <a:pt x="5975283" y="2390031"/>
                  </a:lnTo>
                  <a:lnTo>
                    <a:pt x="5935895" y="2412133"/>
                  </a:lnTo>
                  <a:lnTo>
                    <a:pt x="5893971" y="2429858"/>
                  </a:lnTo>
                  <a:lnTo>
                    <a:pt x="5849818" y="2442899"/>
                  </a:lnTo>
                  <a:lnTo>
                    <a:pt x="5803742" y="2450948"/>
                  </a:lnTo>
                  <a:lnTo>
                    <a:pt x="5756049" y="2453699"/>
                  </a:lnTo>
                  <a:close/>
                </a:path>
                <a:path w="6165215" h="3435350">
                  <a:moveTo>
                    <a:pt x="1064140" y="3435056"/>
                  </a:moveTo>
                  <a:lnTo>
                    <a:pt x="1027499" y="2453699"/>
                  </a:lnTo>
                  <a:lnTo>
                    <a:pt x="2568749" y="2453699"/>
                  </a:lnTo>
                  <a:lnTo>
                    <a:pt x="1064140" y="3435056"/>
                  </a:lnTo>
                  <a:close/>
                </a:path>
              </a:pathLst>
            </a:custGeom>
            <a:solidFill>
              <a:srgbClr val="C82506"/>
            </a:solidFill>
          </p:spPr>
          <p:txBody>
            <a:bodyPr wrap="square" lIns="0" tIns="0" rIns="0" bIns="0" rtlCol="0"/>
            <a:lstStyle/>
            <a:p/>
          </p:txBody>
        </p:sp>
      </p:grpSp>
      <p:sp>
        <p:nvSpPr>
          <p:cNvPr id="14" name="object 14"/>
          <p:cNvSpPr txBox="1"/>
          <p:nvPr/>
        </p:nvSpPr>
        <p:spPr>
          <a:xfrm>
            <a:off x="847799" y="2592523"/>
            <a:ext cx="11543665" cy="2726055"/>
          </a:xfrm>
          <a:prstGeom prst="rect">
            <a:avLst/>
          </a:prstGeom>
        </p:spPr>
        <p:txBody>
          <a:bodyPr wrap="square" lIns="0" tIns="12700" rIns="0" bIns="0" rtlCol="0" vert="horz">
            <a:spAutoFit/>
          </a:bodyPr>
          <a:lstStyle/>
          <a:p>
            <a:pPr marL="38100" marR="141605">
              <a:lnSpc>
                <a:spcPct val="114999"/>
              </a:lnSpc>
              <a:spcBef>
                <a:spcPts val="100"/>
              </a:spcBef>
            </a:pPr>
            <a:r>
              <a:rPr dirty="0" sz="3200">
                <a:latin typeface="MS PGothic"/>
                <a:cs typeface="MS PGothic"/>
              </a:rPr>
              <a:t>「コンピュータウイル</a:t>
            </a:r>
            <a:r>
              <a:rPr dirty="0" sz="3200" spc="-10">
                <a:latin typeface="MS PGothic"/>
                <a:cs typeface="MS PGothic"/>
              </a:rPr>
              <a:t>ス</a:t>
            </a:r>
            <a:r>
              <a:rPr dirty="0" sz="3200">
                <a:latin typeface="Arial MT"/>
                <a:cs typeface="Arial MT"/>
              </a:rPr>
              <a:t>(2</a:t>
            </a:r>
            <a:r>
              <a:rPr dirty="0" sz="3200" spc="-5">
                <a:latin typeface="Arial MT"/>
                <a:cs typeface="Arial MT"/>
              </a:rPr>
              <a:t>)</a:t>
            </a:r>
            <a:r>
              <a:rPr dirty="0" sz="3200">
                <a:latin typeface="MS PGothic"/>
                <a:cs typeface="MS PGothic"/>
              </a:rPr>
              <a:t>」</a:t>
            </a:r>
            <a:r>
              <a:rPr dirty="0" sz="3200" spc="-5">
                <a:latin typeface="MS PGothic"/>
                <a:cs typeface="MS PGothic"/>
              </a:rPr>
              <a:t>の</a:t>
            </a:r>
            <a:r>
              <a:rPr dirty="0" u="heavy" sz="3200">
                <a:solidFill>
                  <a:srgbClr val="0000FF"/>
                </a:solidFill>
                <a:uFill>
                  <a:solidFill>
                    <a:srgbClr val="0000FF"/>
                  </a:solidFill>
                </a:uFill>
                <a:latin typeface="MS PGothic"/>
                <a:cs typeface="MS PGothic"/>
                <a:hlinkClick r:id="rId3"/>
              </a:rPr>
              <a:t>単語リス</a:t>
            </a:r>
            <a:r>
              <a:rPr dirty="0" u="heavy" sz="3200" spc="-5">
                <a:solidFill>
                  <a:srgbClr val="0000FF"/>
                </a:solidFill>
                <a:uFill>
                  <a:solidFill>
                    <a:srgbClr val="0000FF"/>
                  </a:solidFill>
                </a:uFill>
                <a:latin typeface="MS PGothic"/>
                <a:cs typeface="MS PGothic"/>
                <a:hlinkClick r:id="rId3"/>
              </a:rPr>
              <a:t>ト</a:t>
            </a:r>
            <a:r>
              <a:rPr dirty="0" sz="3200" spc="-5">
                <a:latin typeface="MS PGothic"/>
                <a:cs typeface="MS PGothic"/>
              </a:rPr>
              <a:t>をペアで聞き取りを練習しま </a:t>
            </a:r>
            <a:r>
              <a:rPr dirty="0" sz="3200" spc="-5">
                <a:latin typeface="MS PGothic"/>
                <a:cs typeface="MS PGothic"/>
              </a:rPr>
              <a:t>す。</a:t>
            </a:r>
            <a:endParaRPr sz="3200">
              <a:latin typeface="MS PGothic"/>
              <a:cs typeface="MS PGothic"/>
            </a:endParaRPr>
          </a:p>
          <a:p>
            <a:pPr marL="5909945">
              <a:lnSpc>
                <a:spcPts val="3579"/>
              </a:lnSpc>
            </a:pPr>
            <a:r>
              <a:rPr dirty="0" sz="3200">
                <a:solidFill>
                  <a:srgbClr val="FFFFFF"/>
                </a:solidFill>
                <a:latin typeface="MS PGothic"/>
                <a:cs typeface="MS PGothic"/>
              </a:rPr>
              <a:t>活動①と②を事前学習で自習</a:t>
            </a:r>
            <a:endParaRPr sz="3200">
              <a:latin typeface="MS PGothic"/>
              <a:cs typeface="MS PGothic"/>
            </a:endParaRPr>
          </a:p>
          <a:p>
            <a:pPr marL="38100">
              <a:lnSpc>
                <a:spcPts val="3720"/>
              </a:lnSpc>
              <a:spcBef>
                <a:spcPts val="1410"/>
              </a:spcBef>
            </a:pPr>
            <a:r>
              <a:rPr dirty="0" sz="3200">
                <a:latin typeface="MS PGothic"/>
                <a:cs typeface="MS PGothic"/>
              </a:rPr>
              <a:t>言葉を覚えるには、以下の練習が</a:t>
            </a:r>
            <a:r>
              <a:rPr dirty="0" sz="3200" spc="-2490">
                <a:latin typeface="MS PGothic"/>
                <a:cs typeface="MS PGothic"/>
              </a:rPr>
              <a:t>必</a:t>
            </a:r>
            <a:r>
              <a:rPr dirty="0" baseline="13888" sz="4800" spc="-7">
                <a:solidFill>
                  <a:srgbClr val="FFFFFF"/>
                </a:solidFill>
                <a:latin typeface="MS PGothic"/>
                <a:cs typeface="MS PGothic"/>
              </a:rPr>
              <a:t>し</a:t>
            </a:r>
            <a:r>
              <a:rPr dirty="0" baseline="13888" sz="4800" spc="-4365">
                <a:solidFill>
                  <a:srgbClr val="FFFFFF"/>
                </a:solidFill>
                <a:latin typeface="MS PGothic"/>
                <a:cs typeface="MS PGothic"/>
              </a:rPr>
              <a:t>た</a:t>
            </a:r>
            <a:r>
              <a:rPr dirty="0" sz="3200" spc="-295">
                <a:latin typeface="MS PGothic"/>
                <a:cs typeface="MS PGothic"/>
              </a:rPr>
              <a:t>要</a:t>
            </a:r>
            <a:r>
              <a:rPr dirty="0" baseline="13888" sz="4800" spc="-3990">
                <a:solidFill>
                  <a:srgbClr val="FFFFFF"/>
                </a:solidFill>
                <a:latin typeface="MS PGothic"/>
                <a:cs typeface="MS PGothic"/>
              </a:rPr>
              <a:t>た</a:t>
            </a:r>
            <a:r>
              <a:rPr dirty="0" sz="3200" spc="-235">
                <a:latin typeface="MS PGothic"/>
                <a:cs typeface="MS PGothic"/>
              </a:rPr>
              <a:t>で</a:t>
            </a:r>
            <a:r>
              <a:rPr dirty="0" baseline="13888" sz="4800" spc="-4357">
                <a:solidFill>
                  <a:srgbClr val="FFFFFF"/>
                </a:solidFill>
                <a:latin typeface="MS PGothic"/>
                <a:cs typeface="MS PGothic"/>
              </a:rPr>
              <a:t>め</a:t>
            </a:r>
            <a:r>
              <a:rPr dirty="0" sz="3200" spc="-175">
                <a:latin typeface="MS PGothic"/>
                <a:cs typeface="MS PGothic"/>
              </a:rPr>
              <a:t>す</a:t>
            </a:r>
            <a:r>
              <a:rPr dirty="0" baseline="13888" sz="4800" spc="-2932">
                <a:solidFill>
                  <a:srgbClr val="FFFFFF"/>
                </a:solidFill>
                <a:latin typeface="MS PGothic"/>
                <a:cs typeface="MS PGothic"/>
              </a:rPr>
              <a:t>、</a:t>
            </a:r>
            <a:r>
              <a:rPr dirty="0" sz="3200" spc="-175">
                <a:latin typeface="MS PGothic"/>
                <a:cs typeface="MS PGothic"/>
              </a:rPr>
              <a:t>。</a:t>
            </a:r>
            <a:r>
              <a:rPr dirty="0" baseline="13888" sz="4800" spc="-7">
                <a:solidFill>
                  <a:srgbClr val="FFFFFF"/>
                </a:solidFill>
                <a:latin typeface="MS PGothic"/>
                <a:cs typeface="MS PGothic"/>
              </a:rPr>
              <a:t>授業中で活動③と④を</a:t>
            </a:r>
            <a:endParaRPr baseline="13888" sz="4800">
              <a:latin typeface="MS PGothic"/>
              <a:cs typeface="MS PGothic"/>
            </a:endParaRPr>
          </a:p>
          <a:p>
            <a:pPr marL="5909945">
              <a:lnSpc>
                <a:spcPts val="3720"/>
              </a:lnSpc>
            </a:pPr>
            <a:r>
              <a:rPr dirty="0" sz="3200">
                <a:solidFill>
                  <a:srgbClr val="FFFFFF"/>
                </a:solidFill>
                <a:latin typeface="MS PGothic"/>
                <a:cs typeface="MS PGothic"/>
              </a:rPr>
              <a:t>実施します。</a:t>
            </a:r>
            <a:endParaRPr sz="3200">
              <a:latin typeface="MS PGothic"/>
              <a:cs typeface="MS PGothic"/>
            </a:endParaRPr>
          </a:p>
        </p:txBody>
      </p:sp>
      <p:sp>
        <p:nvSpPr>
          <p:cNvPr id="15" name="object 15"/>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545279"/>
            <a:ext cx="3276600" cy="1000760"/>
          </a:xfrm>
          <a:prstGeom prst="rect"/>
        </p:spPr>
        <p:txBody>
          <a:bodyPr wrap="square" lIns="0" tIns="12700" rIns="0" bIns="0" rtlCol="0" vert="horz">
            <a:spAutoFit/>
          </a:bodyPr>
          <a:lstStyle/>
          <a:p>
            <a:pPr marL="12700">
              <a:lnSpc>
                <a:spcPct val="100000"/>
              </a:lnSpc>
              <a:spcBef>
                <a:spcPts val="100"/>
              </a:spcBef>
            </a:pPr>
            <a:r>
              <a:rPr dirty="0"/>
              <a:t>言葉確認</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
        <p:nvSpPr>
          <p:cNvPr id="7" name="object 7"/>
          <p:cNvSpPr txBox="1"/>
          <p:nvPr/>
        </p:nvSpPr>
        <p:spPr>
          <a:xfrm>
            <a:off x="873125" y="2134741"/>
            <a:ext cx="9759315" cy="7010400"/>
          </a:xfrm>
          <a:prstGeom prst="rect">
            <a:avLst/>
          </a:prstGeom>
        </p:spPr>
        <p:txBody>
          <a:bodyPr wrap="square" lIns="0" tIns="212725" rIns="0" bIns="0" rtlCol="0" vert="horz">
            <a:spAutoFit/>
          </a:bodyPr>
          <a:lstStyle/>
          <a:p>
            <a:pPr marL="12700">
              <a:lnSpc>
                <a:spcPct val="100000"/>
              </a:lnSpc>
              <a:spcBef>
                <a:spcPts val="1675"/>
              </a:spcBef>
              <a:tabLst>
                <a:tab pos="1501140" algn="l"/>
              </a:tabLst>
            </a:pPr>
            <a:r>
              <a:rPr dirty="0" sz="3200">
                <a:latin typeface="MS PGothic"/>
                <a:cs typeface="MS PGothic"/>
              </a:rPr>
              <a:t>活動③	言葉を聞いて理解する練習</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dirty="0" sz="3200" spc="-5">
                <a:latin typeface="Arial MT"/>
                <a:cs typeface="Arial MT"/>
              </a:rPr>
              <a:t>A</a:t>
            </a:r>
            <a:r>
              <a:rPr dirty="0" sz="3200" spc="-5">
                <a:latin typeface="MS PGothic"/>
                <a:cs typeface="MS PGothic"/>
              </a:rPr>
              <a:t>さんは単語リストを見て</a:t>
            </a:r>
            <a:r>
              <a:rPr dirty="0" sz="3200" spc="10">
                <a:latin typeface="MS PGothic"/>
                <a:cs typeface="MS PGothic"/>
              </a:rPr>
              <a:t>、</a:t>
            </a:r>
            <a:r>
              <a:rPr dirty="0" sz="3200">
                <a:solidFill>
                  <a:srgbClr val="C82506"/>
                </a:solidFill>
                <a:latin typeface="MS PGothic"/>
                <a:cs typeface="MS PGothic"/>
              </a:rPr>
              <a:t>単語を読む</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dirty="0" sz="3200" spc="-5">
                <a:latin typeface="Arial MT"/>
                <a:cs typeface="Arial MT"/>
              </a:rPr>
              <a:t>B</a:t>
            </a:r>
            <a:r>
              <a:rPr dirty="0" sz="3200" spc="-5">
                <a:latin typeface="MS PGothic"/>
                <a:cs typeface="MS PGothic"/>
              </a:rPr>
              <a:t>さんは単語リストを見なく</a:t>
            </a:r>
            <a:r>
              <a:rPr dirty="0" sz="3200" spc="15">
                <a:latin typeface="MS PGothic"/>
                <a:cs typeface="MS PGothic"/>
              </a:rPr>
              <a:t>、</a:t>
            </a:r>
            <a:r>
              <a:rPr dirty="0" sz="3200" spc="-5">
                <a:solidFill>
                  <a:srgbClr val="C82506"/>
                </a:solidFill>
                <a:latin typeface="MS PGothic"/>
                <a:cs typeface="MS PGothic"/>
              </a:rPr>
              <a:t>ベトナム語で意味を答える</a:t>
            </a:r>
            <a:endParaRPr sz="3200">
              <a:latin typeface="MS PGothic"/>
              <a:cs typeface="MS PGothic"/>
            </a:endParaRPr>
          </a:p>
          <a:p>
            <a:pPr marL="12700">
              <a:lnSpc>
                <a:spcPct val="100000"/>
              </a:lnSpc>
              <a:spcBef>
                <a:spcPts val="1580"/>
              </a:spcBef>
            </a:pPr>
            <a:r>
              <a:rPr dirty="0" sz="3200" spc="-5">
                <a:latin typeface="Arial MT"/>
                <a:cs typeface="Arial MT"/>
              </a:rPr>
              <a:t>3</a:t>
            </a:r>
            <a:r>
              <a:rPr dirty="0" sz="3200" spc="-5">
                <a:latin typeface="MS PGothic"/>
                <a:cs typeface="MS PGothic"/>
              </a:rPr>
              <a:t>．</a:t>
            </a:r>
            <a:r>
              <a:rPr dirty="0" sz="3200" spc="-5">
                <a:latin typeface="Arial MT"/>
                <a:cs typeface="Arial MT"/>
              </a:rPr>
              <a:t>5</a:t>
            </a:r>
            <a:r>
              <a:rPr dirty="0" sz="3200">
                <a:latin typeface="MS PGothic"/>
                <a:cs typeface="MS PGothic"/>
              </a:rPr>
              <a:t>問やったら役割チェンジをする</a:t>
            </a:r>
            <a:endParaRPr sz="3200">
              <a:latin typeface="MS PGothic"/>
              <a:cs typeface="MS PGothic"/>
            </a:endParaRPr>
          </a:p>
          <a:p>
            <a:pPr>
              <a:lnSpc>
                <a:spcPct val="100000"/>
              </a:lnSpc>
              <a:spcBef>
                <a:spcPts val="55"/>
              </a:spcBef>
            </a:pPr>
            <a:endParaRPr sz="3850">
              <a:latin typeface="MS PGothic"/>
              <a:cs typeface="MS PGothic"/>
            </a:endParaRPr>
          </a:p>
          <a:p>
            <a:pPr marL="12700">
              <a:lnSpc>
                <a:spcPct val="100000"/>
              </a:lnSpc>
              <a:tabLst>
                <a:tab pos="1501140" algn="l"/>
              </a:tabLst>
            </a:pPr>
            <a:r>
              <a:rPr dirty="0" sz="3200">
                <a:latin typeface="MS PGothic"/>
                <a:cs typeface="MS PGothic"/>
              </a:rPr>
              <a:t>活動④	覚えた語彙のアウトプット練習</a:t>
            </a:r>
            <a:endParaRPr sz="3200">
              <a:latin typeface="MS PGothic"/>
              <a:cs typeface="MS PGothic"/>
            </a:endParaRPr>
          </a:p>
          <a:p>
            <a:pPr marL="508634" indent="-496570">
              <a:lnSpc>
                <a:spcPct val="100000"/>
              </a:lnSpc>
              <a:spcBef>
                <a:spcPts val="1580"/>
              </a:spcBef>
              <a:buSzPct val="96875"/>
              <a:buAutoNum type="arabicPeriod"/>
              <a:tabLst>
                <a:tab pos="509270" algn="l"/>
              </a:tabLst>
            </a:pPr>
            <a:r>
              <a:rPr dirty="0" sz="3200" spc="-5">
                <a:latin typeface="Arial MT"/>
                <a:cs typeface="Arial MT"/>
              </a:rPr>
              <a:t>A</a:t>
            </a:r>
            <a:r>
              <a:rPr dirty="0" sz="3200" spc="-5">
                <a:latin typeface="MS PGothic"/>
                <a:cs typeface="MS PGothic"/>
              </a:rPr>
              <a:t>さんは単語リストを見て</a:t>
            </a:r>
            <a:r>
              <a:rPr dirty="0" sz="3200" spc="10">
                <a:latin typeface="MS PGothic"/>
                <a:cs typeface="MS PGothic"/>
              </a:rPr>
              <a:t>、</a:t>
            </a:r>
            <a:r>
              <a:rPr dirty="0" sz="3200" spc="-5">
                <a:solidFill>
                  <a:srgbClr val="C82506"/>
                </a:solidFill>
                <a:latin typeface="MS PGothic"/>
                <a:cs typeface="MS PGothic"/>
              </a:rPr>
              <a:t>ベトナム語の意味を言う</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dirty="0" sz="3200" spc="-5">
                <a:latin typeface="Arial MT"/>
                <a:cs typeface="Arial MT"/>
              </a:rPr>
              <a:t>B</a:t>
            </a:r>
            <a:r>
              <a:rPr dirty="0" sz="3200" spc="-5">
                <a:latin typeface="MS PGothic"/>
                <a:cs typeface="MS PGothic"/>
              </a:rPr>
              <a:t>さんは単語リストを見なく</a:t>
            </a:r>
            <a:r>
              <a:rPr dirty="0" sz="3200" spc="15">
                <a:latin typeface="MS PGothic"/>
                <a:cs typeface="MS PGothic"/>
              </a:rPr>
              <a:t>、</a:t>
            </a:r>
            <a:r>
              <a:rPr dirty="0" sz="3200">
                <a:solidFill>
                  <a:srgbClr val="C82506"/>
                </a:solidFill>
                <a:latin typeface="MS PGothic"/>
                <a:cs typeface="MS PGothic"/>
              </a:rPr>
              <a:t>日本語で単語を答える</a:t>
            </a:r>
            <a:endParaRPr sz="3200">
              <a:latin typeface="MS PGothic"/>
              <a:cs typeface="MS PGothic"/>
            </a:endParaRPr>
          </a:p>
          <a:p>
            <a:pPr marL="12700">
              <a:lnSpc>
                <a:spcPct val="100000"/>
              </a:lnSpc>
              <a:spcBef>
                <a:spcPts val="1575"/>
              </a:spcBef>
            </a:pPr>
            <a:r>
              <a:rPr dirty="0" sz="3200" spc="-5">
                <a:latin typeface="Arial MT"/>
                <a:cs typeface="Arial MT"/>
              </a:rPr>
              <a:t>3</a:t>
            </a:r>
            <a:r>
              <a:rPr dirty="0" sz="3200" spc="-5">
                <a:latin typeface="MS PGothic"/>
                <a:cs typeface="MS PGothic"/>
              </a:rPr>
              <a:t>．</a:t>
            </a:r>
            <a:r>
              <a:rPr dirty="0" sz="3200" spc="-5">
                <a:latin typeface="Arial MT"/>
                <a:cs typeface="Arial MT"/>
              </a:rPr>
              <a:t>5</a:t>
            </a:r>
            <a:r>
              <a:rPr dirty="0" sz="3200">
                <a:latin typeface="MS PGothic"/>
                <a:cs typeface="MS PGothic"/>
              </a:rPr>
              <a:t>問やったら役割チェンジをする</a:t>
            </a:r>
            <a:endParaRPr sz="3200">
              <a:latin typeface="MS PGothic"/>
              <a:cs typeface="MS PGothic"/>
            </a:endParaRPr>
          </a:p>
          <a:p>
            <a:pPr>
              <a:lnSpc>
                <a:spcPct val="100000"/>
              </a:lnSpc>
              <a:spcBef>
                <a:spcPts val="60"/>
              </a:spcBef>
            </a:pPr>
            <a:endParaRPr sz="3400">
              <a:latin typeface="MS PGothic"/>
              <a:cs typeface="MS PGothic"/>
            </a:endParaRPr>
          </a:p>
          <a:p>
            <a:pPr marL="12700">
              <a:lnSpc>
                <a:spcPct val="100000"/>
              </a:lnSpc>
            </a:pPr>
            <a:r>
              <a:rPr dirty="0" sz="3200">
                <a:solidFill>
                  <a:srgbClr val="C82506"/>
                </a:solidFill>
                <a:latin typeface="MS PGothic"/>
                <a:cs typeface="MS PGothic"/>
              </a:rPr>
              <a:t>※</a:t>
            </a:r>
            <a:r>
              <a:rPr dirty="0" sz="3200" spc="-140">
                <a:solidFill>
                  <a:srgbClr val="C82506"/>
                </a:solidFill>
                <a:latin typeface="MS PGothic"/>
                <a:cs typeface="MS PGothic"/>
              </a:rPr>
              <a:t> </a:t>
            </a:r>
            <a:r>
              <a:rPr dirty="0" sz="3200">
                <a:solidFill>
                  <a:srgbClr val="C82506"/>
                </a:solidFill>
                <a:latin typeface="MS PGothic"/>
                <a:cs typeface="MS PGothic"/>
              </a:rPr>
              <a:t>制限時間</a:t>
            </a:r>
            <a:r>
              <a:rPr dirty="0" sz="3200" spc="-5">
                <a:solidFill>
                  <a:srgbClr val="C82506"/>
                </a:solidFill>
                <a:latin typeface="MS PGothic"/>
                <a:cs typeface="MS PGothic"/>
              </a:rPr>
              <a:t>：</a:t>
            </a:r>
            <a:r>
              <a:rPr dirty="0" sz="3200" spc="-5" b="1">
                <a:solidFill>
                  <a:srgbClr val="C82506"/>
                </a:solidFill>
                <a:latin typeface="Arial"/>
                <a:cs typeface="Arial"/>
              </a:rPr>
              <a:t>5</a:t>
            </a:r>
            <a:r>
              <a:rPr dirty="0" sz="3200">
                <a:solidFill>
                  <a:srgbClr val="C82506"/>
                </a:solidFill>
                <a:latin typeface="MS PGothic"/>
                <a:cs typeface="MS PGothic"/>
              </a:rPr>
              <a:t>分</a:t>
            </a:r>
            <a:endParaRPr sz="3200">
              <a:latin typeface="MS PGothic"/>
              <a:cs typeface="MS P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451935"/>
            <a:ext cx="9037955" cy="1000760"/>
          </a:xfrm>
          <a:prstGeom prst="rect"/>
        </p:spPr>
        <p:txBody>
          <a:bodyPr wrap="square" lIns="0" tIns="12700" rIns="0" bIns="0" rtlCol="0" vert="horz">
            <a:spAutoFit/>
          </a:bodyPr>
          <a:lstStyle/>
          <a:p>
            <a:pPr marL="12700">
              <a:lnSpc>
                <a:spcPct val="100000"/>
              </a:lnSpc>
              <a:spcBef>
                <a:spcPts val="100"/>
              </a:spcBef>
            </a:pPr>
            <a:r>
              <a:rPr dirty="0" spc="-5" b="1">
                <a:solidFill>
                  <a:srgbClr val="C82506"/>
                </a:solidFill>
                <a:latin typeface="Arial"/>
                <a:cs typeface="Arial"/>
              </a:rPr>
              <a:t>Quizlet</a:t>
            </a:r>
            <a:r>
              <a:rPr dirty="0" spc="-5">
                <a:solidFill>
                  <a:srgbClr val="C82506"/>
                </a:solidFill>
              </a:rPr>
              <a:t>で勉強しましょう！</a:t>
            </a:r>
          </a:p>
        </p:txBody>
      </p:sp>
      <p:sp>
        <p:nvSpPr>
          <p:cNvPr id="7" name="object 7"/>
          <p:cNvSpPr txBox="1"/>
          <p:nvPr/>
        </p:nvSpPr>
        <p:spPr>
          <a:xfrm>
            <a:off x="2103325" y="6572253"/>
            <a:ext cx="5941060" cy="543560"/>
          </a:xfrm>
          <a:prstGeom prst="rect">
            <a:avLst/>
          </a:prstGeom>
        </p:spPr>
        <p:txBody>
          <a:bodyPr wrap="square" lIns="0" tIns="12700" rIns="0" bIns="0" rtlCol="0" vert="horz">
            <a:spAutoFit/>
          </a:bodyPr>
          <a:lstStyle/>
          <a:p>
            <a:pPr marL="12700">
              <a:lnSpc>
                <a:spcPct val="100000"/>
              </a:lnSpc>
              <a:spcBef>
                <a:spcPts val="100"/>
              </a:spcBef>
            </a:pPr>
            <a:r>
              <a:rPr dirty="0" u="heavy" sz="3400" spc="-5" b="1">
                <a:solidFill>
                  <a:srgbClr val="0000FF"/>
                </a:solidFill>
                <a:uFill>
                  <a:solidFill>
                    <a:srgbClr val="0000FF"/>
                  </a:solidFill>
                </a:uFill>
                <a:latin typeface="Arial"/>
                <a:cs typeface="Arial"/>
                <a:hlinkClick r:id="rId3"/>
              </a:rPr>
              <a:t>Quizlet</a:t>
            </a:r>
            <a:r>
              <a:rPr dirty="0" u="heavy" sz="3400" spc="-5">
                <a:solidFill>
                  <a:srgbClr val="0000FF"/>
                </a:solidFill>
                <a:uFill>
                  <a:solidFill>
                    <a:srgbClr val="0000FF"/>
                  </a:solidFill>
                </a:uFill>
                <a:latin typeface="MS PGothic"/>
                <a:cs typeface="MS PGothic"/>
                <a:hlinkClick r:id="rId3"/>
              </a:rPr>
              <a:t>によって勉強しましょ</a:t>
            </a:r>
            <a:r>
              <a:rPr dirty="0" u="heavy" sz="3400" spc="10">
                <a:solidFill>
                  <a:srgbClr val="0000FF"/>
                </a:solidFill>
                <a:uFill>
                  <a:solidFill>
                    <a:srgbClr val="0000FF"/>
                  </a:solidFill>
                </a:uFill>
                <a:latin typeface="MS PGothic"/>
                <a:cs typeface="MS PGothic"/>
                <a:hlinkClick r:id="rId3"/>
              </a:rPr>
              <a:t>う</a:t>
            </a:r>
            <a:r>
              <a:rPr dirty="0" u="heavy" sz="3400">
                <a:solidFill>
                  <a:srgbClr val="0000FF"/>
                </a:solidFill>
                <a:uFill>
                  <a:solidFill>
                    <a:srgbClr val="0000FF"/>
                  </a:solidFill>
                </a:uFill>
                <a:latin typeface="MS PGothic"/>
                <a:cs typeface="MS PGothic"/>
                <a:hlinkClick r:id="rId3"/>
              </a:rPr>
              <a:t>！</a:t>
            </a:r>
            <a:endParaRPr sz="3400">
              <a:latin typeface="MS PGothic"/>
              <a:cs typeface="MS PGothic"/>
            </a:endParaRPr>
          </a:p>
        </p:txBody>
      </p:sp>
      <p:pic>
        <p:nvPicPr>
          <p:cNvPr id="8" name="object 8"/>
          <p:cNvPicPr/>
          <p:nvPr/>
        </p:nvPicPr>
        <p:blipFill>
          <a:blip r:embed="rId4" cstate="print"/>
          <a:stretch>
            <a:fillRect/>
          </a:stretch>
        </p:blipFill>
        <p:spPr>
          <a:xfrm>
            <a:off x="1820775" y="2243425"/>
            <a:ext cx="9169274" cy="4387749"/>
          </a:xfrm>
          <a:prstGeom prst="rect">
            <a:avLst/>
          </a:prstGeom>
        </p:spPr>
      </p:pic>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4457874" y="4343958"/>
            <a:ext cx="4089400" cy="1000760"/>
          </a:xfrm>
          <a:prstGeom prst="rect"/>
        </p:spPr>
        <p:txBody>
          <a:bodyPr wrap="square" lIns="0" tIns="12700" rIns="0" bIns="0" rtlCol="0" vert="horz">
            <a:spAutoFit/>
          </a:bodyPr>
          <a:lstStyle/>
          <a:p>
            <a:pPr marL="12700">
              <a:lnSpc>
                <a:spcPct val="100000"/>
              </a:lnSpc>
              <a:spcBef>
                <a:spcPts val="100"/>
              </a:spcBef>
            </a:pPr>
            <a:r>
              <a:rPr dirty="0"/>
              <a:t>文章の理解</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97344"/>
            <a:ext cx="10060305" cy="903605"/>
          </a:xfrm>
          <a:prstGeom prst="rect"/>
        </p:spPr>
        <p:txBody>
          <a:bodyPr wrap="square" lIns="0" tIns="13970" rIns="0" bIns="0" rtlCol="0" vert="horz">
            <a:spAutoFit/>
          </a:bodyPr>
          <a:lstStyle/>
          <a:p>
            <a:pPr marL="12700">
              <a:lnSpc>
                <a:spcPct val="100000"/>
              </a:lnSpc>
              <a:spcBef>
                <a:spcPts val="110"/>
              </a:spcBef>
            </a:pPr>
            <a:r>
              <a:rPr dirty="0" sz="5750">
                <a:solidFill>
                  <a:srgbClr val="0000FF"/>
                </a:solidFill>
                <a:hlinkClick r:id="rId4"/>
              </a:rPr>
              <a:t>コンピュータウイルスの全体内容</a:t>
            </a:r>
            <a:endParaRPr sz="5750"/>
          </a:p>
        </p:txBody>
      </p:sp>
      <p:sp>
        <p:nvSpPr>
          <p:cNvPr id="9" name="object 9"/>
          <p:cNvSpPr/>
          <p:nvPr/>
        </p:nvSpPr>
        <p:spPr>
          <a:xfrm>
            <a:off x="1317625" y="1389113"/>
            <a:ext cx="10043795" cy="66040"/>
          </a:xfrm>
          <a:custGeom>
            <a:avLst/>
            <a:gdLst/>
            <a:ahLst/>
            <a:cxnLst/>
            <a:rect l="l" t="t" r="r" b="b"/>
            <a:pathLst>
              <a:path w="10043795" h="66040">
                <a:moveTo>
                  <a:pt x="10043702" y="65836"/>
                </a:moveTo>
                <a:lnTo>
                  <a:pt x="0" y="65836"/>
                </a:lnTo>
                <a:lnTo>
                  <a:pt x="0" y="0"/>
                </a:lnTo>
                <a:lnTo>
                  <a:pt x="10043702" y="0"/>
                </a:lnTo>
                <a:lnTo>
                  <a:pt x="10043702" y="65836"/>
                </a:lnTo>
                <a:close/>
              </a:path>
            </a:pathLst>
          </a:custGeom>
          <a:solidFill>
            <a:srgbClr val="0000FF"/>
          </a:solidFill>
        </p:spPr>
        <p:txBody>
          <a:bodyPr wrap="square" lIns="0" tIns="0" rIns="0" bIns="0" rtlCol="0"/>
          <a:lstStyle/>
          <a:p/>
        </p:txBody>
      </p:sp>
      <p:grpSp>
        <p:nvGrpSpPr>
          <p:cNvPr id="10" name="object 10"/>
          <p:cNvGrpSpPr/>
          <p:nvPr/>
        </p:nvGrpSpPr>
        <p:grpSpPr>
          <a:xfrm>
            <a:off x="321023" y="2599583"/>
            <a:ext cx="12523470" cy="6299835"/>
            <a:chOff x="321023" y="2599583"/>
            <a:chExt cx="12523470" cy="6299835"/>
          </a:xfrm>
        </p:grpSpPr>
        <p:pic>
          <p:nvPicPr>
            <p:cNvPr id="11" name="object 11"/>
            <p:cNvPicPr/>
            <p:nvPr/>
          </p:nvPicPr>
          <p:blipFill>
            <a:blip r:embed="rId5" cstate="print"/>
            <a:stretch>
              <a:fillRect/>
            </a:stretch>
          </p:blipFill>
          <p:spPr>
            <a:xfrm>
              <a:off x="321023" y="2599583"/>
              <a:ext cx="12394894" cy="5845197"/>
            </a:xfrm>
            <a:prstGeom prst="rect">
              <a:avLst/>
            </a:prstGeom>
          </p:spPr>
        </p:pic>
        <p:sp>
          <p:nvSpPr>
            <p:cNvPr id="12" name="object 12"/>
            <p:cNvSpPr/>
            <p:nvPr/>
          </p:nvSpPr>
          <p:spPr>
            <a:xfrm>
              <a:off x="7316124" y="6685474"/>
              <a:ext cx="5490210" cy="2175510"/>
            </a:xfrm>
            <a:custGeom>
              <a:avLst/>
              <a:gdLst/>
              <a:ahLst/>
              <a:cxnLst/>
              <a:rect l="l" t="t" r="r" b="b"/>
              <a:pathLst>
                <a:path w="5490209" h="2175509">
                  <a:moveTo>
                    <a:pt x="0" y="0"/>
                  </a:moveTo>
                  <a:lnTo>
                    <a:pt x="5489699" y="0"/>
                  </a:lnTo>
                  <a:lnTo>
                    <a:pt x="5489699" y="2175299"/>
                  </a:lnTo>
                  <a:lnTo>
                    <a:pt x="0" y="2175299"/>
                  </a:lnTo>
                  <a:lnTo>
                    <a:pt x="0" y="0"/>
                  </a:lnTo>
                  <a:close/>
                </a:path>
              </a:pathLst>
            </a:custGeom>
            <a:ln w="76199">
              <a:solidFill>
                <a:srgbClr val="C82506"/>
              </a:solidFill>
            </a:ln>
          </p:spPr>
          <p:txBody>
            <a:bodyPr wrap="square" lIns="0" tIns="0" rIns="0" bIns="0" rtlCol="0"/>
            <a:lstStyle/>
            <a:p/>
          </p:txBody>
        </p:sp>
      </p:grpSp>
      <p:sp>
        <p:nvSpPr>
          <p:cNvPr id="13" name="object 13"/>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2941903" y="3636821"/>
            <a:ext cx="7114540" cy="2268855"/>
          </a:xfrm>
          <a:prstGeom prst="rect"/>
        </p:spPr>
        <p:txBody>
          <a:bodyPr wrap="square" lIns="0" tIns="12700" rIns="0" bIns="0" rtlCol="0" vert="horz">
            <a:spAutoFit/>
          </a:bodyPr>
          <a:lstStyle/>
          <a:p>
            <a:pPr marL="1934845" marR="5080" indent="-1922780">
              <a:lnSpc>
                <a:spcPct val="114999"/>
              </a:lnSpc>
              <a:spcBef>
                <a:spcPts val="100"/>
              </a:spcBef>
            </a:pPr>
            <a:r>
              <a:rPr dirty="0" spc="-10"/>
              <a:t>コンピュータウイルス </a:t>
            </a:r>
            <a:r>
              <a:rPr dirty="0"/>
              <a:t>への対策</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781825" y="613607"/>
            <a:ext cx="9006205" cy="873125"/>
          </a:xfrm>
          <a:prstGeom prst="rect"/>
        </p:spPr>
        <p:txBody>
          <a:bodyPr wrap="square" lIns="0" tIns="13970" rIns="0" bIns="0" rtlCol="0" vert="horz">
            <a:spAutoFit/>
          </a:bodyPr>
          <a:lstStyle/>
          <a:p>
            <a:pPr marL="12700">
              <a:lnSpc>
                <a:spcPct val="100000"/>
              </a:lnSpc>
              <a:spcBef>
                <a:spcPts val="110"/>
              </a:spcBef>
            </a:pPr>
            <a:r>
              <a:rPr dirty="0" sz="5550"/>
              <a:t>コンピュータウイルスへの対策</a:t>
            </a:r>
            <a:endParaRPr sz="5550"/>
          </a:p>
        </p:txBody>
      </p:sp>
      <p:sp>
        <p:nvSpPr>
          <p:cNvPr id="7" name="object 7"/>
          <p:cNvSpPr txBox="1"/>
          <p:nvPr/>
        </p:nvSpPr>
        <p:spPr>
          <a:xfrm>
            <a:off x="402325" y="2171354"/>
            <a:ext cx="12562205" cy="5786120"/>
          </a:xfrm>
          <a:prstGeom prst="rect">
            <a:avLst/>
          </a:prstGeom>
        </p:spPr>
        <p:txBody>
          <a:bodyPr wrap="square" lIns="0" tIns="12700" rIns="0" bIns="0" rtlCol="0" vert="horz">
            <a:spAutoFit/>
          </a:bodyPr>
          <a:lstStyle/>
          <a:p>
            <a:pPr marL="12700" marR="792480">
              <a:lnSpc>
                <a:spcPct val="140000"/>
              </a:lnSpc>
              <a:spcBef>
                <a:spcPts val="100"/>
              </a:spcBef>
            </a:pPr>
            <a:r>
              <a:rPr dirty="0" sz="3000" spc="-5">
                <a:latin typeface="MS PGothic"/>
                <a:cs typeface="MS PGothic"/>
              </a:rPr>
              <a:t>コンピュータウイルスに対する予防・検知・感染後の対応についても、「コン </a:t>
            </a:r>
            <a:r>
              <a:rPr dirty="0" sz="3000" spc="-5">
                <a:latin typeface="MS PGothic"/>
                <a:cs typeface="MS PGothic"/>
              </a:rPr>
              <a:t>ピュータウイルス対策基準」にまとめられています。</a:t>
            </a:r>
            <a:endParaRPr sz="3000">
              <a:latin typeface="MS PGothic"/>
              <a:cs typeface="MS PGothic"/>
            </a:endParaRPr>
          </a:p>
          <a:p>
            <a:pPr marL="243204" indent="-231140">
              <a:lnSpc>
                <a:spcPct val="100000"/>
              </a:lnSpc>
              <a:spcBef>
                <a:spcPts val="1440"/>
              </a:spcBef>
              <a:buSzPct val="96666"/>
              <a:buFont typeface="Arial"/>
              <a:buChar char="●"/>
              <a:tabLst>
                <a:tab pos="243840" algn="l"/>
              </a:tabLst>
            </a:pPr>
            <a:r>
              <a:rPr dirty="0" sz="3000" spc="-5">
                <a:latin typeface="MS PGothic"/>
                <a:cs typeface="MS PGothic"/>
              </a:rPr>
              <a:t>ウイルスの予防</a:t>
            </a:r>
            <a:endParaRPr sz="3000">
              <a:latin typeface="MS PGothic"/>
              <a:cs typeface="MS PGothic"/>
            </a:endParaRPr>
          </a:p>
          <a:p>
            <a:pPr marL="12700" marR="1706880">
              <a:lnSpc>
                <a:spcPct val="140000"/>
              </a:lnSpc>
            </a:pPr>
            <a:r>
              <a:rPr dirty="0" sz="3000" spc="-5">
                <a:latin typeface="MS PGothic"/>
                <a:cs typeface="MS PGothic"/>
              </a:rPr>
              <a:t>ウイルスの感染源は、主に電子メール</a:t>
            </a:r>
            <a:r>
              <a:rPr dirty="0" sz="3000" spc="20">
                <a:latin typeface="MS PGothic"/>
                <a:cs typeface="MS PGothic"/>
              </a:rPr>
              <a:t>と</a:t>
            </a:r>
            <a:r>
              <a:rPr dirty="0" sz="3000" spc="-60">
                <a:latin typeface="Arial MT"/>
                <a:cs typeface="Arial MT"/>
              </a:rPr>
              <a:t>W</a:t>
            </a:r>
            <a:r>
              <a:rPr dirty="0" sz="3000" spc="-5">
                <a:latin typeface="Arial MT"/>
                <a:cs typeface="Arial MT"/>
              </a:rPr>
              <a:t>e</a:t>
            </a:r>
            <a:r>
              <a:rPr dirty="0" sz="3000">
                <a:latin typeface="Arial MT"/>
                <a:cs typeface="Arial MT"/>
              </a:rPr>
              <a:t>b</a:t>
            </a:r>
            <a:r>
              <a:rPr dirty="0" sz="3000">
                <a:latin typeface="MS PGothic"/>
                <a:cs typeface="MS PGothic"/>
              </a:rPr>
              <a:t>サイトです。電子メール </a:t>
            </a:r>
            <a:r>
              <a:rPr dirty="0" sz="3000" spc="-5">
                <a:latin typeface="MS PGothic"/>
                <a:cs typeface="MS PGothic"/>
              </a:rPr>
              <a:t>による感染を防ぐには、知らない人から送られてきた添付ファイルを</a:t>
            </a:r>
            <a:endParaRPr sz="3000">
              <a:latin typeface="MS PGothic"/>
              <a:cs typeface="MS PGothic"/>
            </a:endParaRPr>
          </a:p>
          <a:p>
            <a:pPr marL="12700" marR="229235">
              <a:lnSpc>
                <a:spcPct val="140000"/>
              </a:lnSpc>
            </a:pPr>
            <a:r>
              <a:rPr dirty="0" sz="3000" spc="-5">
                <a:latin typeface="MS PGothic"/>
                <a:cs typeface="MS PGothic"/>
              </a:rPr>
              <a:t>むやみに開かないことが重要です</a:t>
            </a:r>
            <a:r>
              <a:rPr dirty="0" sz="3000" spc="20">
                <a:latin typeface="MS PGothic"/>
                <a:cs typeface="MS PGothic"/>
              </a:rPr>
              <a:t>。</a:t>
            </a:r>
            <a:r>
              <a:rPr dirty="0" sz="3000" spc="-60">
                <a:latin typeface="Arial MT"/>
                <a:cs typeface="Arial MT"/>
              </a:rPr>
              <a:t>W</a:t>
            </a:r>
            <a:r>
              <a:rPr dirty="0" sz="3000" spc="-5">
                <a:latin typeface="Arial MT"/>
                <a:cs typeface="Arial MT"/>
              </a:rPr>
              <a:t>e</a:t>
            </a:r>
            <a:r>
              <a:rPr dirty="0" sz="3000">
                <a:latin typeface="Arial MT"/>
                <a:cs typeface="Arial MT"/>
              </a:rPr>
              <a:t>b</a:t>
            </a:r>
            <a:r>
              <a:rPr dirty="0" sz="3000">
                <a:latin typeface="MS PGothic"/>
                <a:cs typeface="MS PGothic"/>
              </a:rPr>
              <a:t>サイトの閲覧による感染を防ぐには、 </a:t>
            </a:r>
            <a:r>
              <a:rPr dirty="0" sz="3000" spc="-5">
                <a:latin typeface="MS PGothic"/>
                <a:cs typeface="MS PGothic"/>
              </a:rPr>
              <a:t>ブラウザに怪し</a:t>
            </a:r>
            <a:r>
              <a:rPr dirty="0" sz="3000" spc="15">
                <a:latin typeface="MS PGothic"/>
                <a:cs typeface="MS PGothic"/>
              </a:rPr>
              <a:t>い</a:t>
            </a:r>
            <a:r>
              <a:rPr dirty="0" sz="3000" spc="-25">
                <a:latin typeface="Arial MT"/>
                <a:cs typeface="Arial MT"/>
              </a:rPr>
              <a:t>Web</a:t>
            </a:r>
            <a:r>
              <a:rPr dirty="0" sz="3000">
                <a:latin typeface="MS PGothic"/>
                <a:cs typeface="MS PGothic"/>
              </a:rPr>
              <a:t>サイトは表示しない設定をしておくなど</a:t>
            </a:r>
            <a:endParaRPr sz="3000">
              <a:latin typeface="MS PGothic"/>
              <a:cs typeface="MS PGothic"/>
            </a:endParaRPr>
          </a:p>
          <a:p>
            <a:pPr marL="12700" marR="5080">
              <a:lnSpc>
                <a:spcPct val="140000"/>
              </a:lnSpc>
            </a:pPr>
            <a:r>
              <a:rPr dirty="0" sz="3000">
                <a:latin typeface="MS PGothic"/>
                <a:cs typeface="MS PGothic"/>
              </a:rPr>
              <a:t>の対策方法があります。また、</a:t>
            </a:r>
            <a:r>
              <a:rPr dirty="0" sz="3000" spc="-5">
                <a:latin typeface="Arial MT"/>
                <a:cs typeface="Arial MT"/>
              </a:rPr>
              <a:t>P</a:t>
            </a:r>
            <a:r>
              <a:rPr dirty="0" sz="3000">
                <a:latin typeface="Arial MT"/>
                <a:cs typeface="Arial MT"/>
              </a:rPr>
              <a:t>C</a:t>
            </a:r>
            <a:r>
              <a:rPr dirty="0" sz="3000">
                <a:latin typeface="MS PGothic"/>
                <a:cs typeface="MS PGothic"/>
              </a:rPr>
              <a:t>の脆弱性を突いて感染しないように、</a:t>
            </a:r>
            <a:r>
              <a:rPr dirty="0" sz="3000" spc="-5">
                <a:latin typeface="Arial MT"/>
                <a:cs typeface="Arial MT"/>
              </a:rPr>
              <a:t>O</a:t>
            </a:r>
            <a:r>
              <a:rPr dirty="0" sz="3000">
                <a:latin typeface="Arial MT"/>
                <a:cs typeface="Arial MT"/>
              </a:rPr>
              <a:t>S</a:t>
            </a:r>
            <a:r>
              <a:rPr dirty="0" sz="3000">
                <a:latin typeface="MS PGothic"/>
                <a:cs typeface="MS PGothic"/>
              </a:rPr>
              <a:t>やア </a:t>
            </a:r>
            <a:r>
              <a:rPr dirty="0" sz="3000" spc="-5">
                <a:latin typeface="MS PGothic"/>
                <a:cs typeface="MS PGothic"/>
              </a:rPr>
              <a:t>プリケーションの修正パッチを適切に適用します。</a:t>
            </a:r>
            <a:endParaRPr sz="3000">
              <a:latin typeface="MS PGothic"/>
              <a:cs typeface="MS PGothic"/>
            </a:endParaRPr>
          </a:p>
        </p:txBody>
      </p:sp>
      <p:pic>
        <p:nvPicPr>
          <p:cNvPr id="8" name="object 8"/>
          <p:cNvPicPr/>
          <p:nvPr/>
        </p:nvPicPr>
        <p:blipFill>
          <a:blip r:embed="rId3" cstate="print"/>
          <a:stretch>
            <a:fillRect/>
          </a:stretch>
        </p:blipFill>
        <p:spPr>
          <a:xfrm>
            <a:off x="10851975" y="111025"/>
            <a:ext cx="2152823" cy="1825375"/>
          </a:xfrm>
          <a:prstGeom prst="rect">
            <a:avLst/>
          </a:prstGeom>
        </p:spPr>
      </p:pic>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781825" y="613607"/>
            <a:ext cx="9006205" cy="873125"/>
          </a:xfrm>
          <a:prstGeom prst="rect"/>
        </p:spPr>
        <p:txBody>
          <a:bodyPr wrap="square" lIns="0" tIns="13970" rIns="0" bIns="0" rtlCol="0" vert="horz">
            <a:spAutoFit/>
          </a:bodyPr>
          <a:lstStyle/>
          <a:p>
            <a:pPr marL="12700">
              <a:lnSpc>
                <a:spcPct val="100000"/>
              </a:lnSpc>
              <a:spcBef>
                <a:spcPts val="110"/>
              </a:spcBef>
            </a:pPr>
            <a:r>
              <a:rPr dirty="0" sz="5550"/>
              <a:t>コンピュータウイルスへの対策</a:t>
            </a:r>
            <a:endParaRPr sz="5550"/>
          </a:p>
        </p:txBody>
      </p:sp>
      <p:sp>
        <p:nvSpPr>
          <p:cNvPr id="7" name="object 7"/>
          <p:cNvSpPr txBox="1"/>
          <p:nvPr/>
        </p:nvSpPr>
        <p:spPr>
          <a:xfrm>
            <a:off x="361224" y="2213450"/>
            <a:ext cx="12442825" cy="6812915"/>
          </a:xfrm>
          <a:prstGeom prst="rect">
            <a:avLst/>
          </a:prstGeom>
        </p:spPr>
        <p:txBody>
          <a:bodyPr wrap="square" lIns="0" tIns="109220" rIns="0" bIns="0" rtlCol="0" vert="horz">
            <a:spAutoFit/>
          </a:bodyPr>
          <a:lstStyle/>
          <a:p>
            <a:pPr marL="245745" indent="-233679">
              <a:lnSpc>
                <a:spcPct val="100000"/>
              </a:lnSpc>
              <a:spcBef>
                <a:spcPts val="860"/>
              </a:spcBef>
              <a:buSzPct val="96666"/>
              <a:buFont typeface="Arial"/>
              <a:buChar char="●"/>
              <a:tabLst>
                <a:tab pos="246379" algn="l"/>
              </a:tabLst>
            </a:pPr>
            <a:r>
              <a:rPr dirty="0" sz="3000" spc="25">
                <a:latin typeface="MS PGothic"/>
                <a:cs typeface="MS PGothic"/>
              </a:rPr>
              <a:t>ウイルスの検知</a:t>
            </a:r>
            <a:endParaRPr sz="3000">
              <a:latin typeface="MS PGothic"/>
              <a:cs typeface="MS PGothic"/>
            </a:endParaRPr>
          </a:p>
          <a:p>
            <a:pPr marL="12700">
              <a:lnSpc>
                <a:spcPct val="100000"/>
              </a:lnSpc>
              <a:spcBef>
                <a:spcPts val="770"/>
              </a:spcBef>
            </a:pPr>
            <a:r>
              <a:rPr dirty="0" sz="3000" spc="25">
                <a:latin typeface="MS PGothic"/>
                <a:cs typeface="MS PGothic"/>
              </a:rPr>
              <a:t>コンピュータには、必ずウイルス対策ソフトをインストールして</a:t>
            </a:r>
            <a:endParaRPr sz="3000">
              <a:latin typeface="MS PGothic"/>
              <a:cs typeface="MS PGothic"/>
            </a:endParaRPr>
          </a:p>
          <a:p>
            <a:pPr marL="12700" marR="1733550">
              <a:lnSpc>
                <a:spcPct val="121400"/>
              </a:lnSpc>
            </a:pPr>
            <a:r>
              <a:rPr dirty="0" sz="3000" spc="25">
                <a:latin typeface="MS PGothic"/>
                <a:cs typeface="MS PGothic"/>
              </a:rPr>
              <a:t>お</a:t>
            </a:r>
            <a:r>
              <a:rPr dirty="0" sz="3000" spc="20">
                <a:latin typeface="MS PGothic"/>
                <a:cs typeface="MS PGothic"/>
              </a:rPr>
              <a:t>き</a:t>
            </a:r>
            <a:r>
              <a:rPr dirty="0" sz="3000" spc="25">
                <a:latin typeface="MS PGothic"/>
                <a:cs typeface="MS PGothic"/>
              </a:rPr>
              <a:t>ます</a:t>
            </a:r>
            <a:r>
              <a:rPr dirty="0" sz="3000" spc="15">
                <a:latin typeface="MS PGothic"/>
                <a:cs typeface="MS PGothic"/>
              </a:rPr>
              <a:t>。</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対策</a:t>
            </a:r>
            <a:r>
              <a:rPr dirty="0" sz="3000" spc="20">
                <a:latin typeface="MS PGothic"/>
                <a:cs typeface="MS PGothic"/>
              </a:rPr>
              <a:t>ソフ</a:t>
            </a:r>
            <a:r>
              <a:rPr dirty="0" sz="3000" spc="15">
                <a:latin typeface="MS PGothic"/>
                <a:cs typeface="MS PGothic"/>
              </a:rPr>
              <a:t>ト</a:t>
            </a:r>
            <a:r>
              <a:rPr dirty="0" sz="3000" spc="30">
                <a:latin typeface="MS PGothic"/>
                <a:cs typeface="MS PGothic"/>
              </a:rPr>
              <a:t>は</a:t>
            </a:r>
            <a:r>
              <a:rPr dirty="0" sz="3000" spc="15">
                <a:latin typeface="MS PGothic"/>
                <a:cs typeface="MS PGothic"/>
              </a:rPr>
              <a:t>、</a:t>
            </a:r>
            <a:r>
              <a:rPr dirty="0" sz="3000" spc="30">
                <a:latin typeface="MS PGothic"/>
                <a:cs typeface="MS PGothic"/>
              </a:rPr>
              <a:t>既知</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の情報</a:t>
            </a:r>
            <a:r>
              <a:rPr dirty="0" sz="3000" spc="10">
                <a:latin typeface="MS PGothic"/>
                <a:cs typeface="MS PGothic"/>
              </a:rPr>
              <a:t>（</a:t>
            </a:r>
            <a:r>
              <a:rPr dirty="0" sz="3000" spc="25">
                <a:latin typeface="MS PGothic"/>
                <a:cs typeface="MS PGothic"/>
              </a:rPr>
              <a:t>シグネチ</a:t>
            </a:r>
            <a:r>
              <a:rPr dirty="0" sz="3000" spc="20">
                <a:latin typeface="MS PGothic"/>
                <a:cs typeface="MS PGothic"/>
              </a:rPr>
              <a:t>ャ コ</a:t>
            </a:r>
            <a:r>
              <a:rPr dirty="0" sz="3000" spc="25">
                <a:latin typeface="MS PGothic"/>
                <a:cs typeface="MS PGothic"/>
              </a:rPr>
              <a:t>ー</a:t>
            </a:r>
            <a:r>
              <a:rPr dirty="0" sz="3000" spc="20">
                <a:latin typeface="MS PGothic"/>
                <a:cs typeface="MS PGothic"/>
              </a:rPr>
              <a:t>ド</a:t>
            </a:r>
            <a:r>
              <a:rPr dirty="0" sz="3000" spc="-80">
                <a:latin typeface="MS PGothic"/>
                <a:cs typeface="MS PGothic"/>
              </a:rPr>
              <a:t> </a:t>
            </a:r>
            <a:r>
              <a:rPr dirty="0" sz="3000" spc="15">
                <a:latin typeface="MS PGothic"/>
                <a:cs typeface="MS PGothic"/>
              </a:rPr>
              <a:t>）</a:t>
            </a:r>
            <a:r>
              <a:rPr dirty="0" sz="3000" spc="25">
                <a:latin typeface="MS PGothic"/>
                <a:cs typeface="MS PGothic"/>
              </a:rPr>
              <a:t>を</a:t>
            </a:r>
            <a:r>
              <a:rPr dirty="0" sz="3000" spc="30">
                <a:latin typeface="MS PGothic"/>
                <a:cs typeface="MS PGothic"/>
              </a:rPr>
              <a:t>ウ</a:t>
            </a:r>
            <a:r>
              <a:rPr dirty="0" sz="3000" spc="25">
                <a:latin typeface="MS PGothic"/>
                <a:cs typeface="MS PGothic"/>
              </a:rPr>
              <a:t>イ</a:t>
            </a:r>
            <a:r>
              <a:rPr dirty="0" sz="3000" spc="35">
                <a:latin typeface="MS PGothic"/>
                <a:cs typeface="MS PGothic"/>
              </a:rPr>
              <a:t>ル</a:t>
            </a:r>
            <a:r>
              <a:rPr dirty="0" sz="3000" spc="30">
                <a:latin typeface="MS PGothic"/>
                <a:cs typeface="MS PGothic"/>
              </a:rPr>
              <a:t>ス</a:t>
            </a:r>
            <a:r>
              <a:rPr dirty="0" sz="3000" spc="35">
                <a:latin typeface="MS PGothic"/>
                <a:cs typeface="MS PGothic"/>
              </a:rPr>
              <a:t>定義</a:t>
            </a:r>
            <a:r>
              <a:rPr dirty="0" sz="3000" spc="25">
                <a:latin typeface="MS PGothic"/>
                <a:cs typeface="MS PGothic"/>
              </a:rPr>
              <a:t>ファイ</a:t>
            </a:r>
            <a:r>
              <a:rPr dirty="0" sz="3000" spc="35">
                <a:latin typeface="MS PGothic"/>
                <a:cs typeface="MS PGothic"/>
              </a:rPr>
              <a:t>ル</a:t>
            </a:r>
            <a:r>
              <a:rPr dirty="0" sz="3000" spc="25">
                <a:latin typeface="MS PGothic"/>
                <a:cs typeface="MS PGothic"/>
              </a:rPr>
              <a:t>とし</a:t>
            </a:r>
            <a:r>
              <a:rPr dirty="0" sz="3000" spc="30">
                <a:latin typeface="MS PGothic"/>
                <a:cs typeface="MS PGothic"/>
              </a:rPr>
              <a:t>て</a:t>
            </a:r>
            <a:r>
              <a:rPr dirty="0" sz="3000" spc="25">
                <a:latin typeface="MS PGothic"/>
                <a:cs typeface="MS PGothic"/>
              </a:rPr>
              <a:t>もっ</a:t>
            </a:r>
            <a:r>
              <a:rPr dirty="0" sz="3000" spc="30">
                <a:latin typeface="MS PGothic"/>
                <a:cs typeface="MS PGothic"/>
              </a:rPr>
              <a:t>ていて</a:t>
            </a:r>
            <a:r>
              <a:rPr dirty="0" sz="3000" spc="20">
                <a:latin typeface="MS PGothic"/>
                <a:cs typeface="MS PGothic"/>
              </a:rPr>
              <a:t>、</a:t>
            </a:r>
            <a:r>
              <a:rPr dirty="0" sz="3000" spc="25">
                <a:latin typeface="MS PGothic"/>
                <a:cs typeface="MS PGothic"/>
              </a:rPr>
              <a:t>こ</a:t>
            </a:r>
            <a:r>
              <a:rPr dirty="0" sz="3000" spc="35">
                <a:latin typeface="MS PGothic"/>
                <a:cs typeface="MS PGothic"/>
              </a:rPr>
              <a:t>れ</a:t>
            </a:r>
            <a:r>
              <a:rPr dirty="0" sz="3000" spc="25">
                <a:latin typeface="MS PGothic"/>
                <a:cs typeface="MS PGothic"/>
              </a:rPr>
              <a:t>と</a:t>
            </a:r>
            <a:r>
              <a:rPr dirty="0" sz="3000" spc="35">
                <a:latin typeface="MS PGothic"/>
                <a:cs typeface="MS PGothic"/>
              </a:rPr>
              <a:t>比較</a:t>
            </a:r>
            <a:r>
              <a:rPr dirty="0" sz="3000" spc="25">
                <a:latin typeface="MS PGothic"/>
                <a:cs typeface="MS PGothic"/>
              </a:rPr>
              <a:t>し</a:t>
            </a:r>
            <a:r>
              <a:rPr dirty="0" sz="3000" spc="30">
                <a:latin typeface="MS PGothic"/>
                <a:cs typeface="MS PGothic"/>
              </a:rPr>
              <a:t>て </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の検知</a:t>
            </a:r>
            <a:r>
              <a:rPr dirty="0" sz="3000" spc="10">
                <a:latin typeface="MS PGothic"/>
                <a:cs typeface="MS PGothic"/>
              </a:rPr>
              <a:t>・</a:t>
            </a:r>
            <a:r>
              <a:rPr dirty="0" sz="3000" spc="30">
                <a:latin typeface="MS PGothic"/>
                <a:cs typeface="MS PGothic"/>
              </a:rPr>
              <a:t>駆除</a:t>
            </a:r>
            <a:r>
              <a:rPr dirty="0" sz="3000" spc="20">
                <a:latin typeface="MS PGothic"/>
                <a:cs typeface="MS PGothic"/>
              </a:rPr>
              <a:t>を</a:t>
            </a:r>
            <a:r>
              <a:rPr dirty="0" sz="3000" spc="30">
                <a:latin typeface="MS PGothic"/>
                <a:cs typeface="MS PGothic"/>
              </a:rPr>
              <a:t>行</a:t>
            </a:r>
            <a:r>
              <a:rPr dirty="0" sz="3000" spc="25">
                <a:latin typeface="MS PGothic"/>
                <a:cs typeface="MS PGothic"/>
              </a:rPr>
              <a:t>います</a:t>
            </a:r>
            <a:r>
              <a:rPr dirty="0" sz="3000" spc="15">
                <a:latin typeface="MS PGothic"/>
                <a:cs typeface="MS PGothic"/>
              </a:rPr>
              <a:t>。</a:t>
            </a:r>
            <a:r>
              <a:rPr dirty="0" sz="3000" spc="20">
                <a:latin typeface="MS PGothic"/>
                <a:cs typeface="MS PGothic"/>
              </a:rPr>
              <a:t>こ</a:t>
            </a:r>
            <a:r>
              <a:rPr dirty="0" sz="3000" spc="30">
                <a:latin typeface="MS PGothic"/>
                <a:cs typeface="MS PGothic"/>
              </a:rPr>
              <a:t>れ</a:t>
            </a:r>
            <a:r>
              <a:rPr dirty="0" sz="3000" spc="20">
                <a:latin typeface="MS PGothic"/>
                <a:cs typeface="MS PGothic"/>
              </a:rPr>
              <a:t>を</a:t>
            </a:r>
            <a:r>
              <a:rPr dirty="0" sz="3000" spc="15">
                <a:latin typeface="MS PGothic"/>
                <a:cs typeface="MS PGothic"/>
              </a:rPr>
              <a:t>、</a:t>
            </a:r>
            <a:r>
              <a:rPr dirty="0" sz="3000" spc="30">
                <a:latin typeface="MS PGothic"/>
                <a:cs typeface="MS PGothic"/>
              </a:rPr>
              <a:t>パ</a:t>
            </a:r>
            <a:r>
              <a:rPr dirty="0" sz="3000" spc="20">
                <a:latin typeface="MS PGothic"/>
                <a:cs typeface="MS PGothic"/>
              </a:rPr>
              <a:t>タ</a:t>
            </a:r>
            <a:r>
              <a:rPr dirty="0" sz="3000" spc="25">
                <a:latin typeface="MS PGothic"/>
                <a:cs typeface="MS PGothic"/>
              </a:rPr>
              <a:t>ーンマ</a:t>
            </a:r>
            <a:r>
              <a:rPr dirty="0" sz="3000" spc="20">
                <a:latin typeface="MS PGothic"/>
                <a:cs typeface="MS PGothic"/>
              </a:rPr>
              <a:t>ッ</a:t>
            </a:r>
            <a:r>
              <a:rPr dirty="0" sz="3000" spc="25">
                <a:latin typeface="MS PGothic"/>
                <a:cs typeface="MS PGothic"/>
              </a:rPr>
              <a:t>チング</a:t>
            </a:r>
            <a:r>
              <a:rPr dirty="0" sz="3000" spc="30">
                <a:latin typeface="MS PGothic"/>
                <a:cs typeface="MS PGothic"/>
              </a:rPr>
              <a:t>方式</a:t>
            </a:r>
            <a:endParaRPr sz="3000">
              <a:latin typeface="MS PGothic"/>
              <a:cs typeface="MS PGothic"/>
            </a:endParaRPr>
          </a:p>
          <a:p>
            <a:pPr marL="12700">
              <a:lnSpc>
                <a:spcPct val="100000"/>
              </a:lnSpc>
              <a:spcBef>
                <a:spcPts val="775"/>
              </a:spcBef>
            </a:pPr>
            <a:r>
              <a:rPr dirty="0" sz="3000" spc="25">
                <a:latin typeface="MS PGothic"/>
                <a:cs typeface="MS PGothic"/>
              </a:rPr>
              <a:t>といいます。ウイルスは毎日新しい種類のものが作られているので、</a:t>
            </a:r>
            <a:endParaRPr sz="3000">
              <a:latin typeface="MS PGothic"/>
              <a:cs typeface="MS PGothic"/>
            </a:endParaRPr>
          </a:p>
          <a:p>
            <a:pPr marL="12700" marR="5080">
              <a:lnSpc>
                <a:spcPct val="121400"/>
              </a:lnSpc>
            </a:pPr>
            <a:r>
              <a:rPr dirty="0" sz="3000" spc="30">
                <a:latin typeface="MS PGothic"/>
                <a:cs typeface="MS PGothic"/>
              </a:rPr>
              <a:t>最新のウイルスにも対応できるよう、ウイルス定義ファイルは定期的に更新す </a:t>
            </a:r>
            <a:r>
              <a:rPr dirty="0" sz="3000" spc="25">
                <a:latin typeface="MS PGothic"/>
                <a:cs typeface="MS PGothic"/>
              </a:rPr>
              <a:t>る</a:t>
            </a:r>
            <a:r>
              <a:rPr dirty="0" sz="3000" spc="30">
                <a:latin typeface="MS PGothic"/>
                <a:cs typeface="MS PGothic"/>
              </a:rPr>
              <a:t>必要が</a:t>
            </a:r>
            <a:r>
              <a:rPr dirty="0" sz="3000" spc="25">
                <a:latin typeface="MS PGothic"/>
                <a:cs typeface="MS PGothic"/>
              </a:rPr>
              <a:t>あ</a:t>
            </a:r>
            <a:r>
              <a:rPr dirty="0" sz="3000" spc="20">
                <a:latin typeface="MS PGothic"/>
                <a:cs typeface="MS PGothic"/>
              </a:rPr>
              <a:t>り</a:t>
            </a:r>
            <a:r>
              <a:rPr dirty="0" sz="3000" spc="25">
                <a:latin typeface="MS PGothic"/>
                <a:cs typeface="MS PGothic"/>
              </a:rPr>
              <a:t>ます</a:t>
            </a:r>
            <a:r>
              <a:rPr dirty="0" sz="3000" spc="15">
                <a:latin typeface="MS PGothic"/>
                <a:cs typeface="MS PGothic"/>
              </a:rPr>
              <a:t>。</a:t>
            </a:r>
            <a:endParaRPr sz="3000">
              <a:latin typeface="MS PGothic"/>
              <a:cs typeface="MS PGothic"/>
            </a:endParaRPr>
          </a:p>
          <a:p>
            <a:pPr marL="245745" indent="-233679">
              <a:lnSpc>
                <a:spcPct val="100000"/>
              </a:lnSpc>
              <a:spcBef>
                <a:spcPts val="1770"/>
              </a:spcBef>
              <a:buSzPct val="96666"/>
              <a:buFont typeface="Arial"/>
              <a:buChar char="●"/>
              <a:tabLst>
                <a:tab pos="246379" algn="l"/>
              </a:tabLst>
            </a:pPr>
            <a:r>
              <a:rPr dirty="0" sz="3000" spc="35">
                <a:latin typeface="MS PGothic"/>
                <a:cs typeface="MS PGothic"/>
              </a:rPr>
              <a:t>感染後の対応</a:t>
            </a:r>
            <a:endParaRPr sz="3000">
              <a:latin typeface="MS PGothic"/>
              <a:cs typeface="MS PGothic"/>
            </a:endParaRPr>
          </a:p>
          <a:p>
            <a:pPr marL="12700" marR="1969770">
              <a:lnSpc>
                <a:spcPct val="121400"/>
              </a:lnSpc>
            </a:pP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スに</a:t>
            </a:r>
            <a:r>
              <a:rPr dirty="0" sz="3000" spc="30">
                <a:latin typeface="MS PGothic"/>
                <a:cs typeface="MS PGothic"/>
              </a:rPr>
              <a:t>感染</a:t>
            </a:r>
            <a:r>
              <a:rPr dirty="0" sz="3000" spc="20">
                <a:latin typeface="MS PGothic"/>
                <a:cs typeface="MS PGothic"/>
              </a:rPr>
              <a:t>し</a:t>
            </a:r>
            <a:r>
              <a:rPr dirty="0" sz="3000" spc="25">
                <a:latin typeface="MS PGothic"/>
                <a:cs typeface="MS PGothic"/>
              </a:rPr>
              <a:t>て</a:t>
            </a:r>
            <a:r>
              <a:rPr dirty="0" sz="3000" spc="20">
                <a:latin typeface="MS PGothic"/>
                <a:cs typeface="MS PGothic"/>
              </a:rPr>
              <a:t>し</a:t>
            </a:r>
            <a:r>
              <a:rPr dirty="0" sz="3000" spc="25">
                <a:latin typeface="MS PGothic"/>
                <a:cs typeface="MS PGothic"/>
              </a:rPr>
              <a:t>ま</a:t>
            </a:r>
            <a:r>
              <a:rPr dirty="0" sz="3000" spc="20">
                <a:latin typeface="MS PGothic"/>
                <a:cs typeface="MS PGothic"/>
              </a:rPr>
              <a:t>っ</a:t>
            </a:r>
            <a:r>
              <a:rPr dirty="0" sz="3000" spc="25">
                <a:latin typeface="MS PGothic"/>
                <a:cs typeface="MS PGothic"/>
              </a:rPr>
              <a:t>た</a:t>
            </a:r>
            <a:r>
              <a:rPr dirty="0" sz="3000" spc="20">
                <a:latin typeface="MS PGothic"/>
                <a:cs typeface="MS PGothic"/>
              </a:rPr>
              <a:t>ら</a:t>
            </a:r>
            <a:r>
              <a:rPr dirty="0" sz="3000" spc="15">
                <a:latin typeface="MS PGothic"/>
                <a:cs typeface="MS PGothic"/>
              </a:rPr>
              <a:t>、</a:t>
            </a:r>
            <a:r>
              <a:rPr dirty="0" sz="3000" spc="20">
                <a:latin typeface="MS PGothic"/>
                <a:cs typeface="MS PGothic"/>
              </a:rPr>
              <a:t>コ</a:t>
            </a:r>
            <a:r>
              <a:rPr dirty="0" sz="3000" spc="25">
                <a:latin typeface="MS PGothic"/>
                <a:cs typeface="MS PGothic"/>
              </a:rPr>
              <a:t>ンピ</a:t>
            </a:r>
            <a:r>
              <a:rPr dirty="0" sz="3000" spc="20">
                <a:latin typeface="MS PGothic"/>
                <a:cs typeface="MS PGothic"/>
              </a:rPr>
              <a:t>ュ</a:t>
            </a:r>
            <a:r>
              <a:rPr dirty="0" sz="3000" spc="25">
                <a:latin typeface="MS PGothic"/>
                <a:cs typeface="MS PGothic"/>
              </a:rPr>
              <a:t>ー</a:t>
            </a:r>
            <a:r>
              <a:rPr dirty="0" sz="3000" spc="20">
                <a:latin typeface="MS PGothic"/>
                <a:cs typeface="MS PGothic"/>
              </a:rPr>
              <a:t>タを</a:t>
            </a:r>
            <a:r>
              <a:rPr dirty="0" sz="3000" spc="25">
                <a:latin typeface="MS PGothic"/>
                <a:cs typeface="MS PGothic"/>
              </a:rPr>
              <a:t>す</a:t>
            </a:r>
            <a:r>
              <a:rPr dirty="0" sz="3000" spc="20">
                <a:latin typeface="MS PGothic"/>
                <a:cs typeface="MS PGothic"/>
              </a:rPr>
              <a:t>ぐ</a:t>
            </a:r>
            <a:r>
              <a:rPr dirty="0" sz="3000" spc="25">
                <a:latin typeface="MS PGothic"/>
                <a:cs typeface="MS PGothic"/>
              </a:rPr>
              <a:t>にネ</a:t>
            </a:r>
            <a:r>
              <a:rPr dirty="0" sz="3000" spc="20">
                <a:latin typeface="MS PGothic"/>
                <a:cs typeface="MS PGothic"/>
              </a:rPr>
              <a:t>ッ</a:t>
            </a:r>
            <a:r>
              <a:rPr dirty="0" sz="3000" spc="15">
                <a:latin typeface="MS PGothic"/>
                <a:cs typeface="MS PGothic"/>
              </a:rPr>
              <a:t>ト</a:t>
            </a:r>
            <a:r>
              <a:rPr dirty="0" sz="3000" spc="25">
                <a:latin typeface="MS PGothic"/>
                <a:cs typeface="MS PGothic"/>
              </a:rPr>
              <a:t>ワー</a:t>
            </a:r>
            <a:r>
              <a:rPr dirty="0" sz="3000" spc="20">
                <a:latin typeface="MS PGothic"/>
                <a:cs typeface="MS PGothic"/>
              </a:rPr>
              <a:t>ク </a:t>
            </a:r>
            <a:r>
              <a:rPr dirty="0" sz="3000" spc="30">
                <a:latin typeface="MS PGothic"/>
                <a:cs typeface="MS PGothic"/>
              </a:rPr>
              <a:t>から切り離すことが重要です。これは、ネットワークを通じてさらに </a:t>
            </a:r>
            <a:r>
              <a:rPr dirty="0" sz="3000" spc="35">
                <a:latin typeface="MS PGothic"/>
                <a:cs typeface="MS PGothic"/>
              </a:rPr>
              <a:t>感染</a:t>
            </a:r>
            <a:r>
              <a:rPr dirty="0" sz="3000" spc="25">
                <a:latin typeface="MS PGothic"/>
                <a:cs typeface="MS PGothic"/>
              </a:rPr>
              <a:t>を</a:t>
            </a:r>
            <a:r>
              <a:rPr dirty="0" sz="3000" spc="35">
                <a:latin typeface="MS PGothic"/>
                <a:cs typeface="MS PGothic"/>
              </a:rPr>
              <a:t>広</a:t>
            </a:r>
            <a:r>
              <a:rPr dirty="0" sz="3000" spc="30">
                <a:latin typeface="MS PGothic"/>
                <a:cs typeface="MS PGothic"/>
              </a:rPr>
              <a:t>げて</a:t>
            </a:r>
            <a:r>
              <a:rPr dirty="0" sz="3000" spc="25">
                <a:latin typeface="MS PGothic"/>
                <a:cs typeface="MS PGothic"/>
              </a:rPr>
              <a:t>し</a:t>
            </a:r>
            <a:r>
              <a:rPr dirty="0" sz="3000" spc="30">
                <a:latin typeface="MS PGothic"/>
                <a:cs typeface="MS PGothic"/>
              </a:rPr>
              <a:t>ま</a:t>
            </a:r>
            <a:r>
              <a:rPr dirty="0" sz="3000" spc="20">
                <a:latin typeface="MS PGothic"/>
                <a:cs typeface="MS PGothic"/>
              </a:rPr>
              <a:t>う</a:t>
            </a:r>
            <a:r>
              <a:rPr dirty="0" sz="3000" spc="30">
                <a:latin typeface="MS PGothic"/>
                <a:cs typeface="MS PGothic"/>
              </a:rPr>
              <a:t>など</a:t>
            </a:r>
            <a:r>
              <a:rPr dirty="0" sz="3000" spc="20">
                <a:latin typeface="MS PGothic"/>
                <a:cs typeface="MS PGothic"/>
              </a:rPr>
              <a:t>、</a:t>
            </a:r>
            <a:r>
              <a:rPr dirty="0" sz="3000" spc="35">
                <a:latin typeface="MS PGothic"/>
                <a:cs typeface="MS PGothic"/>
              </a:rPr>
              <a:t>被害の拡大</a:t>
            </a:r>
            <a:r>
              <a:rPr dirty="0" sz="3000" spc="25">
                <a:latin typeface="MS PGothic"/>
                <a:cs typeface="MS PGothic"/>
              </a:rPr>
              <a:t>を</a:t>
            </a:r>
            <a:r>
              <a:rPr dirty="0" sz="3000" spc="35">
                <a:latin typeface="MS PGothic"/>
                <a:cs typeface="MS PGothic"/>
              </a:rPr>
              <a:t>防</a:t>
            </a:r>
            <a:r>
              <a:rPr dirty="0" sz="3000" spc="25">
                <a:latin typeface="MS PGothic"/>
                <a:cs typeface="MS PGothic"/>
              </a:rPr>
              <a:t>ぐ</a:t>
            </a:r>
            <a:r>
              <a:rPr dirty="0" sz="3000" spc="30">
                <a:latin typeface="MS PGothic"/>
                <a:cs typeface="MS PGothic"/>
              </a:rPr>
              <a:t>ためです</a:t>
            </a:r>
            <a:r>
              <a:rPr dirty="0" sz="3000" spc="20">
                <a:latin typeface="MS PGothic"/>
                <a:cs typeface="MS PGothic"/>
              </a:rPr>
              <a:t>。</a:t>
            </a:r>
            <a:endParaRPr sz="3000">
              <a:latin typeface="MS PGothic"/>
              <a:cs typeface="MS PGothic"/>
            </a:endParaRPr>
          </a:p>
        </p:txBody>
      </p:sp>
      <p:pic>
        <p:nvPicPr>
          <p:cNvPr id="8" name="object 8"/>
          <p:cNvPicPr/>
          <p:nvPr/>
        </p:nvPicPr>
        <p:blipFill>
          <a:blip r:embed="rId3" cstate="print"/>
          <a:stretch>
            <a:fillRect/>
          </a:stretch>
        </p:blipFill>
        <p:spPr>
          <a:xfrm>
            <a:off x="10851975" y="111025"/>
            <a:ext cx="2152823" cy="1825375"/>
          </a:xfrm>
          <a:prstGeom prst="rect">
            <a:avLst/>
          </a:prstGeom>
        </p:spPr>
      </p:pic>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3995599" y="111024"/>
            <a:ext cx="5420995" cy="1934845"/>
          </a:xfrm>
          <a:prstGeom prst="rect"/>
          <a:ln w="9524">
            <a:solidFill>
              <a:srgbClr val="C82506"/>
            </a:solidFill>
          </a:ln>
        </p:spPr>
        <p:txBody>
          <a:bodyPr wrap="square" lIns="0" tIns="500380" rIns="0" bIns="0" rtlCol="0" vert="horz">
            <a:spAutoFit/>
          </a:bodyPr>
          <a:lstStyle/>
          <a:p>
            <a:pPr algn="ctr">
              <a:lnSpc>
                <a:spcPct val="100000"/>
              </a:lnSpc>
              <a:spcBef>
                <a:spcPts val="3940"/>
              </a:spcBef>
            </a:pPr>
            <a:r>
              <a:rPr dirty="0" sz="5750">
                <a:solidFill>
                  <a:srgbClr val="C82506"/>
                </a:solidFill>
              </a:rPr>
              <a:t>チームワーク</a:t>
            </a:r>
            <a:endParaRPr sz="5750"/>
          </a:p>
        </p:txBody>
      </p:sp>
      <p:grpSp>
        <p:nvGrpSpPr>
          <p:cNvPr id="9" name="object 9"/>
          <p:cNvGrpSpPr/>
          <p:nvPr/>
        </p:nvGrpSpPr>
        <p:grpSpPr>
          <a:xfrm>
            <a:off x="263000" y="2857000"/>
            <a:ext cx="12628880" cy="3261995"/>
            <a:chOff x="263000" y="2857000"/>
            <a:chExt cx="12628880" cy="3261995"/>
          </a:xfrm>
        </p:grpSpPr>
        <p:pic>
          <p:nvPicPr>
            <p:cNvPr id="10" name="object 10"/>
            <p:cNvPicPr/>
            <p:nvPr/>
          </p:nvPicPr>
          <p:blipFill>
            <a:blip r:embed="rId4" cstate="print"/>
            <a:stretch>
              <a:fillRect/>
            </a:stretch>
          </p:blipFill>
          <p:spPr>
            <a:xfrm>
              <a:off x="263000" y="2861775"/>
              <a:ext cx="3526300" cy="3252300"/>
            </a:xfrm>
            <a:prstGeom prst="rect">
              <a:avLst/>
            </a:prstGeom>
          </p:spPr>
        </p:pic>
        <p:sp>
          <p:nvSpPr>
            <p:cNvPr id="11" name="object 11"/>
            <p:cNvSpPr/>
            <p:nvPr/>
          </p:nvSpPr>
          <p:spPr>
            <a:xfrm>
              <a:off x="3789299" y="2861762"/>
              <a:ext cx="9097645" cy="3252470"/>
            </a:xfrm>
            <a:custGeom>
              <a:avLst/>
              <a:gdLst/>
              <a:ahLst/>
              <a:cxnLst/>
              <a:rect l="l" t="t" r="r" b="b"/>
              <a:pathLst>
                <a:path w="9097645" h="3252470">
                  <a:moveTo>
                    <a:pt x="0" y="0"/>
                  </a:moveTo>
                  <a:lnTo>
                    <a:pt x="9097199" y="0"/>
                  </a:lnTo>
                  <a:lnTo>
                    <a:pt x="9097199" y="3252299"/>
                  </a:lnTo>
                  <a:lnTo>
                    <a:pt x="0" y="3252299"/>
                  </a:lnTo>
                  <a:lnTo>
                    <a:pt x="0" y="0"/>
                  </a:lnTo>
                  <a:close/>
                </a:path>
              </a:pathLst>
            </a:custGeom>
            <a:ln w="9524">
              <a:solidFill>
                <a:srgbClr val="000000"/>
              </a:solidFill>
            </a:ln>
          </p:spPr>
          <p:txBody>
            <a:bodyPr wrap="square" lIns="0" tIns="0" rIns="0" bIns="0" rtlCol="0"/>
            <a:lstStyle/>
            <a:p/>
          </p:txBody>
        </p:sp>
      </p:grpSp>
      <p:sp>
        <p:nvSpPr>
          <p:cNvPr id="12" name="object 12"/>
          <p:cNvSpPr txBox="1"/>
          <p:nvPr/>
        </p:nvSpPr>
        <p:spPr>
          <a:xfrm>
            <a:off x="3836925" y="2920580"/>
            <a:ext cx="8895715" cy="3012440"/>
          </a:xfrm>
          <a:prstGeom prst="rect">
            <a:avLst/>
          </a:prstGeom>
        </p:spPr>
        <p:txBody>
          <a:bodyPr wrap="square" lIns="0" tIns="11430" rIns="0" bIns="0" rtlCol="0" vert="horz">
            <a:spAutoFit/>
          </a:bodyPr>
          <a:lstStyle/>
          <a:p>
            <a:pPr marR="5080">
              <a:lnSpc>
                <a:spcPct val="116500"/>
              </a:lnSpc>
              <a:spcBef>
                <a:spcPts val="90"/>
              </a:spcBef>
              <a:tabLst>
                <a:tab pos="8483600" algn="l"/>
              </a:tabLst>
            </a:pPr>
            <a:r>
              <a:rPr dirty="0" sz="3100" spc="40">
                <a:latin typeface="MS PGothic"/>
                <a:cs typeface="MS PGothic"/>
              </a:rPr>
              <a:t>★</a:t>
            </a:r>
            <a:r>
              <a:rPr dirty="0" sz="3100" spc="-75">
                <a:latin typeface="MS PGothic"/>
                <a:cs typeface="MS PGothic"/>
              </a:rPr>
              <a:t> </a:t>
            </a:r>
            <a:r>
              <a:rPr dirty="0" sz="3100" spc="35">
                <a:latin typeface="MS PGothic"/>
                <a:cs typeface="MS PGothic"/>
              </a:rPr>
              <a:t>漢字の読み方とカタカナ語を思い出しながら、</a:t>
            </a:r>
            <a:r>
              <a:rPr dirty="0" sz="3100">
                <a:latin typeface="MS PGothic"/>
                <a:cs typeface="MS PGothic"/>
              </a:rPr>
              <a:t>	</a:t>
            </a:r>
            <a:r>
              <a:rPr dirty="0" sz="3100" spc="25">
                <a:latin typeface="MS PGothic"/>
                <a:cs typeface="MS PGothic"/>
              </a:rPr>
              <a:t>文 </a:t>
            </a:r>
            <a:r>
              <a:rPr dirty="0" sz="3100" spc="40">
                <a:latin typeface="MS PGothic"/>
                <a:cs typeface="MS PGothic"/>
              </a:rPr>
              <a:t>章</a:t>
            </a:r>
            <a:r>
              <a:rPr dirty="0" sz="3100" spc="30">
                <a:latin typeface="MS PGothic"/>
                <a:cs typeface="MS PGothic"/>
              </a:rPr>
              <a:t>を</a:t>
            </a:r>
            <a:r>
              <a:rPr dirty="0" sz="3100" spc="40">
                <a:latin typeface="MS PGothic"/>
                <a:cs typeface="MS PGothic"/>
              </a:rPr>
              <a:t>読</a:t>
            </a:r>
            <a:r>
              <a:rPr dirty="0" sz="3100" spc="35">
                <a:latin typeface="MS PGothic"/>
                <a:cs typeface="MS PGothic"/>
              </a:rPr>
              <a:t>んで</a:t>
            </a:r>
            <a:r>
              <a:rPr dirty="0" sz="3100" spc="40">
                <a:latin typeface="MS PGothic"/>
                <a:cs typeface="MS PGothic"/>
              </a:rPr>
              <a:t>み</a:t>
            </a:r>
            <a:r>
              <a:rPr dirty="0" sz="3100" spc="30">
                <a:latin typeface="MS PGothic"/>
                <a:cs typeface="MS PGothic"/>
              </a:rPr>
              <a:t>よ</a:t>
            </a:r>
            <a:r>
              <a:rPr dirty="0" sz="3100" spc="25">
                <a:latin typeface="MS PGothic"/>
                <a:cs typeface="MS PGothic"/>
              </a:rPr>
              <a:t>う</a:t>
            </a:r>
            <a:r>
              <a:rPr dirty="0" sz="3100" spc="40">
                <a:latin typeface="MS PGothic"/>
                <a:cs typeface="MS PGothic"/>
              </a:rPr>
              <a:t>！！</a:t>
            </a:r>
            <a:endParaRPr sz="3100">
              <a:latin typeface="MS PGothic"/>
              <a:cs typeface="MS PGothic"/>
            </a:endParaRPr>
          </a:p>
          <a:p>
            <a:pPr>
              <a:lnSpc>
                <a:spcPct val="100000"/>
              </a:lnSpc>
              <a:spcBef>
                <a:spcPts val="1615"/>
              </a:spcBef>
            </a:pPr>
            <a:r>
              <a:rPr dirty="0" sz="3100" spc="40">
                <a:latin typeface="MS PGothic"/>
                <a:cs typeface="MS PGothic"/>
              </a:rPr>
              <a:t>★</a:t>
            </a:r>
            <a:r>
              <a:rPr dirty="0" sz="3100" spc="-110">
                <a:latin typeface="MS PGothic"/>
                <a:cs typeface="MS PGothic"/>
              </a:rPr>
              <a:t> </a:t>
            </a:r>
            <a:r>
              <a:rPr dirty="0" sz="3100" spc="40">
                <a:latin typeface="MS PGothic"/>
                <a:cs typeface="MS PGothic"/>
              </a:rPr>
              <a:t>友達</a:t>
            </a:r>
            <a:r>
              <a:rPr dirty="0" sz="3100" spc="30">
                <a:latin typeface="MS PGothic"/>
                <a:cs typeface="MS PGothic"/>
              </a:rPr>
              <a:t>と</a:t>
            </a:r>
            <a:r>
              <a:rPr dirty="0" sz="3100" spc="40">
                <a:latin typeface="MS PGothic"/>
                <a:cs typeface="MS PGothic"/>
              </a:rPr>
              <a:t>一緒</a:t>
            </a:r>
            <a:r>
              <a:rPr dirty="0" sz="3100" spc="35">
                <a:latin typeface="MS PGothic"/>
                <a:cs typeface="MS PGothic"/>
              </a:rPr>
              <a:t>にベ</a:t>
            </a:r>
            <a:r>
              <a:rPr dirty="0" sz="3100" spc="25">
                <a:latin typeface="MS PGothic"/>
                <a:cs typeface="MS PGothic"/>
              </a:rPr>
              <a:t>ト</a:t>
            </a:r>
            <a:r>
              <a:rPr dirty="0" sz="3100" spc="35">
                <a:latin typeface="MS PGothic"/>
                <a:cs typeface="MS PGothic"/>
              </a:rPr>
              <a:t>ナム</a:t>
            </a:r>
            <a:r>
              <a:rPr dirty="0" sz="3100" spc="40">
                <a:latin typeface="MS PGothic"/>
                <a:cs typeface="MS PGothic"/>
              </a:rPr>
              <a:t>語</a:t>
            </a:r>
            <a:r>
              <a:rPr dirty="0" sz="3100" spc="35">
                <a:latin typeface="MS PGothic"/>
                <a:cs typeface="MS PGothic"/>
              </a:rPr>
              <a:t>に</a:t>
            </a:r>
            <a:r>
              <a:rPr dirty="0" sz="3100" spc="40">
                <a:latin typeface="MS PGothic"/>
                <a:cs typeface="MS PGothic"/>
              </a:rPr>
              <a:t>翻訳</a:t>
            </a:r>
            <a:r>
              <a:rPr dirty="0" sz="3100" spc="30">
                <a:latin typeface="MS PGothic"/>
                <a:cs typeface="MS PGothic"/>
              </a:rPr>
              <a:t>し</a:t>
            </a:r>
            <a:r>
              <a:rPr dirty="0" sz="3100" spc="35">
                <a:latin typeface="MS PGothic"/>
                <a:cs typeface="MS PGothic"/>
              </a:rPr>
              <a:t>て</a:t>
            </a:r>
            <a:r>
              <a:rPr dirty="0" sz="3100" spc="40">
                <a:latin typeface="MS PGothic"/>
                <a:cs typeface="MS PGothic"/>
              </a:rPr>
              <a:t>み</a:t>
            </a:r>
            <a:r>
              <a:rPr dirty="0" sz="3100" spc="30">
                <a:latin typeface="MS PGothic"/>
                <a:cs typeface="MS PGothic"/>
              </a:rPr>
              <a:t>よ</a:t>
            </a:r>
            <a:r>
              <a:rPr dirty="0" sz="3100" spc="25">
                <a:latin typeface="MS PGothic"/>
                <a:cs typeface="MS PGothic"/>
              </a:rPr>
              <a:t>う</a:t>
            </a:r>
            <a:r>
              <a:rPr dirty="0" sz="3100" spc="40">
                <a:latin typeface="MS PGothic"/>
                <a:cs typeface="MS PGothic"/>
              </a:rPr>
              <a:t>！</a:t>
            </a:r>
            <a:endParaRPr sz="3100">
              <a:latin typeface="MS PGothic"/>
              <a:cs typeface="MS PGothic"/>
            </a:endParaRPr>
          </a:p>
          <a:p>
            <a:pPr>
              <a:lnSpc>
                <a:spcPct val="100000"/>
              </a:lnSpc>
              <a:spcBef>
                <a:spcPts val="1610"/>
              </a:spcBef>
            </a:pPr>
            <a:r>
              <a:rPr dirty="0" sz="3100" spc="40">
                <a:latin typeface="MS PGothic"/>
                <a:cs typeface="MS PGothic"/>
              </a:rPr>
              <a:t>★</a:t>
            </a:r>
            <a:r>
              <a:rPr dirty="0" sz="3100" spc="-110">
                <a:latin typeface="MS PGothic"/>
                <a:cs typeface="MS PGothic"/>
              </a:rPr>
              <a:t> </a:t>
            </a:r>
            <a:r>
              <a:rPr dirty="0" sz="3100" spc="20">
                <a:latin typeface="MS PGothic"/>
                <a:cs typeface="MS PGothic"/>
              </a:rPr>
              <a:t>リ</a:t>
            </a:r>
            <a:r>
              <a:rPr dirty="0" sz="3100" spc="30">
                <a:latin typeface="MS PGothic"/>
                <a:cs typeface="MS PGothic"/>
              </a:rPr>
              <a:t>ーダ</a:t>
            </a:r>
            <a:r>
              <a:rPr dirty="0" sz="3100" spc="35">
                <a:latin typeface="MS PGothic"/>
                <a:cs typeface="MS PGothic"/>
              </a:rPr>
              <a:t>が指名</a:t>
            </a:r>
            <a:r>
              <a:rPr dirty="0" sz="3100" spc="25">
                <a:latin typeface="MS PGothic"/>
                <a:cs typeface="MS PGothic"/>
              </a:rPr>
              <a:t>し</a:t>
            </a:r>
            <a:r>
              <a:rPr dirty="0" sz="3100" spc="30">
                <a:latin typeface="MS PGothic"/>
                <a:cs typeface="MS PGothic"/>
              </a:rPr>
              <a:t>て</a:t>
            </a:r>
            <a:r>
              <a:rPr dirty="0" sz="3100" spc="20">
                <a:latin typeface="MS PGothic"/>
                <a:cs typeface="MS PGothic"/>
              </a:rPr>
              <a:t>、</a:t>
            </a:r>
            <a:r>
              <a:rPr dirty="0" sz="3100" spc="35">
                <a:latin typeface="MS PGothic"/>
                <a:cs typeface="MS PGothic"/>
              </a:rPr>
              <a:t>文章</a:t>
            </a:r>
            <a:r>
              <a:rPr dirty="0" sz="3100" spc="25">
                <a:latin typeface="MS PGothic"/>
                <a:cs typeface="MS PGothic"/>
              </a:rPr>
              <a:t>を</a:t>
            </a:r>
            <a:r>
              <a:rPr dirty="0" sz="3100" spc="35">
                <a:latin typeface="MS PGothic"/>
                <a:cs typeface="MS PGothic"/>
              </a:rPr>
              <a:t>読</a:t>
            </a:r>
            <a:r>
              <a:rPr dirty="0" sz="3100" spc="30">
                <a:latin typeface="MS PGothic"/>
                <a:cs typeface="MS PGothic"/>
              </a:rPr>
              <a:t>ま</a:t>
            </a:r>
            <a:r>
              <a:rPr dirty="0" sz="3100" spc="35">
                <a:latin typeface="MS PGothic"/>
                <a:cs typeface="MS PGothic"/>
              </a:rPr>
              <a:t>せ</a:t>
            </a:r>
            <a:r>
              <a:rPr dirty="0" sz="3100" spc="30">
                <a:latin typeface="MS PGothic"/>
                <a:cs typeface="MS PGothic"/>
              </a:rPr>
              <a:t>て</a:t>
            </a:r>
            <a:r>
              <a:rPr dirty="0" sz="3100" spc="35">
                <a:latin typeface="MS PGothic"/>
                <a:cs typeface="MS PGothic"/>
              </a:rPr>
              <a:t>翻訳</a:t>
            </a:r>
            <a:r>
              <a:rPr dirty="0" sz="3100" spc="25">
                <a:latin typeface="MS PGothic"/>
                <a:cs typeface="MS PGothic"/>
              </a:rPr>
              <a:t>さ</a:t>
            </a:r>
            <a:r>
              <a:rPr dirty="0" sz="3100" spc="35">
                <a:latin typeface="MS PGothic"/>
                <a:cs typeface="MS PGothic"/>
              </a:rPr>
              <a:t>せ</a:t>
            </a:r>
            <a:r>
              <a:rPr dirty="0" sz="3100" spc="25">
                <a:latin typeface="MS PGothic"/>
                <a:cs typeface="MS PGothic"/>
              </a:rPr>
              <a:t>る</a:t>
            </a:r>
            <a:endParaRPr sz="3100">
              <a:latin typeface="MS PGothic"/>
              <a:cs typeface="MS PGothic"/>
            </a:endParaRPr>
          </a:p>
          <a:p>
            <a:pPr marL="264160">
              <a:lnSpc>
                <a:spcPct val="100000"/>
              </a:lnSpc>
              <a:spcBef>
                <a:spcPts val="1315"/>
              </a:spcBef>
            </a:pPr>
            <a:r>
              <a:rPr dirty="0" sz="2400">
                <a:latin typeface="MS PGothic"/>
                <a:cs typeface="MS PGothic"/>
              </a:rPr>
              <a:t>※チームメンバーの学習態度を評価し、報告する</a:t>
            </a:r>
            <a:endParaRPr sz="2400">
              <a:latin typeface="MS PGothic"/>
              <a:cs typeface="MS PGothic"/>
            </a:endParaRPr>
          </a:p>
        </p:txBody>
      </p:sp>
      <p:pic>
        <p:nvPicPr>
          <p:cNvPr id="13" name="object 13"/>
          <p:cNvPicPr/>
          <p:nvPr/>
        </p:nvPicPr>
        <p:blipFill>
          <a:blip r:embed="rId5" cstate="print"/>
          <a:stretch>
            <a:fillRect/>
          </a:stretch>
        </p:blipFill>
        <p:spPr>
          <a:xfrm>
            <a:off x="5526899" y="7285583"/>
            <a:ext cx="505892" cy="476133"/>
          </a:xfrm>
          <a:prstGeom prst="rect">
            <a:avLst/>
          </a:prstGeom>
        </p:spPr>
      </p:pic>
      <p:pic>
        <p:nvPicPr>
          <p:cNvPr id="14" name="object 14"/>
          <p:cNvPicPr/>
          <p:nvPr/>
        </p:nvPicPr>
        <p:blipFill>
          <a:blip r:embed="rId5" cstate="print"/>
          <a:stretch>
            <a:fillRect/>
          </a:stretch>
        </p:blipFill>
        <p:spPr>
          <a:xfrm>
            <a:off x="5526899" y="7846414"/>
            <a:ext cx="505892" cy="476133"/>
          </a:xfrm>
          <a:prstGeom prst="rect">
            <a:avLst/>
          </a:prstGeom>
        </p:spPr>
      </p:pic>
      <p:pic>
        <p:nvPicPr>
          <p:cNvPr id="15" name="object 15"/>
          <p:cNvPicPr/>
          <p:nvPr/>
        </p:nvPicPr>
        <p:blipFill>
          <a:blip r:embed="rId5" cstate="print"/>
          <a:stretch>
            <a:fillRect/>
          </a:stretch>
        </p:blipFill>
        <p:spPr>
          <a:xfrm>
            <a:off x="5526899" y="8407247"/>
            <a:ext cx="505892" cy="476133"/>
          </a:xfrm>
          <a:prstGeom prst="rect">
            <a:avLst/>
          </a:prstGeom>
        </p:spPr>
      </p:pic>
      <p:sp>
        <p:nvSpPr>
          <p:cNvPr id="16" name="object 16"/>
          <p:cNvSpPr txBox="1"/>
          <p:nvPr/>
        </p:nvSpPr>
        <p:spPr>
          <a:xfrm>
            <a:off x="5479274" y="6908549"/>
            <a:ext cx="6370320" cy="2337435"/>
          </a:xfrm>
          <a:prstGeom prst="rect">
            <a:avLst/>
          </a:prstGeom>
          <a:ln w="9524">
            <a:solidFill>
              <a:srgbClr val="1B331B"/>
            </a:solidFill>
          </a:ln>
        </p:spPr>
        <p:txBody>
          <a:bodyPr wrap="square" lIns="0" tIns="347345" rIns="0" bIns="0" rtlCol="0" vert="horz">
            <a:spAutoFit/>
          </a:bodyPr>
          <a:lstStyle/>
          <a:p>
            <a:pPr marL="676910">
              <a:lnSpc>
                <a:spcPct val="100000"/>
              </a:lnSpc>
              <a:spcBef>
                <a:spcPts val="2735"/>
              </a:spcBef>
            </a:pPr>
            <a:r>
              <a:rPr dirty="0" sz="3200">
                <a:latin typeface="MS PGothic"/>
                <a:cs typeface="MS PGothic"/>
              </a:rPr>
              <a:t>時間：15分</a:t>
            </a:r>
            <a:endParaRPr sz="3200">
              <a:latin typeface="MS PGothic"/>
              <a:cs typeface="MS PGothic"/>
            </a:endParaRPr>
          </a:p>
          <a:p>
            <a:pPr marL="676910">
              <a:lnSpc>
                <a:spcPct val="100000"/>
              </a:lnSpc>
              <a:spcBef>
                <a:spcPts val="575"/>
              </a:spcBef>
            </a:pPr>
            <a:r>
              <a:rPr dirty="0" sz="3200">
                <a:latin typeface="MS PGothic"/>
                <a:cs typeface="MS PGothic"/>
              </a:rPr>
              <a:t>大きい声で発表する</a:t>
            </a:r>
            <a:endParaRPr sz="3200">
              <a:latin typeface="MS PGothic"/>
              <a:cs typeface="MS PGothic"/>
            </a:endParaRPr>
          </a:p>
          <a:p>
            <a:pPr marL="676910">
              <a:lnSpc>
                <a:spcPct val="100000"/>
              </a:lnSpc>
              <a:spcBef>
                <a:spcPts val="575"/>
              </a:spcBef>
            </a:pPr>
            <a:r>
              <a:rPr dirty="0" sz="3200">
                <a:latin typeface="MS PGothic"/>
                <a:cs typeface="MS PGothic"/>
              </a:rPr>
              <a:t>友達と積極的に相談する</a:t>
            </a:r>
            <a:endParaRPr sz="3200">
              <a:latin typeface="MS PGothic"/>
              <a:cs typeface="MS PGothic"/>
            </a:endParaRPr>
          </a:p>
        </p:txBody>
      </p:sp>
      <p:sp>
        <p:nvSpPr>
          <p:cNvPr id="17" name="object 17"/>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547185"/>
            <a:ext cx="6121400" cy="1000760"/>
          </a:xfrm>
          <a:prstGeom prst="rect"/>
        </p:spPr>
        <p:txBody>
          <a:bodyPr wrap="square" lIns="0" tIns="12700" rIns="0" bIns="0" rtlCol="0" vert="horz">
            <a:spAutoFit/>
          </a:bodyPr>
          <a:lstStyle/>
          <a:p>
            <a:pPr marL="12700">
              <a:lnSpc>
                <a:spcPct val="100000"/>
              </a:lnSpc>
              <a:spcBef>
                <a:spcPts val="100"/>
              </a:spcBef>
            </a:pPr>
            <a:r>
              <a:rPr dirty="0"/>
              <a:t>授業の目的・目標</a:t>
            </a:r>
          </a:p>
        </p:txBody>
      </p:sp>
      <p:sp>
        <p:nvSpPr>
          <p:cNvPr id="8" name="object 8"/>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
        <p:nvSpPr>
          <p:cNvPr id="7" name="object 7"/>
          <p:cNvSpPr txBox="1"/>
          <p:nvPr/>
        </p:nvSpPr>
        <p:spPr>
          <a:xfrm>
            <a:off x="987425" y="2203831"/>
            <a:ext cx="10017125" cy="6049645"/>
          </a:xfrm>
          <a:prstGeom prst="rect">
            <a:avLst/>
          </a:prstGeom>
        </p:spPr>
        <p:txBody>
          <a:bodyPr wrap="square" lIns="0" tIns="207010" rIns="0" bIns="0" rtlCol="0" vert="horz">
            <a:spAutoFit/>
          </a:bodyPr>
          <a:lstStyle/>
          <a:p>
            <a:pPr marL="12700">
              <a:lnSpc>
                <a:spcPct val="100000"/>
              </a:lnSpc>
              <a:spcBef>
                <a:spcPts val="1630"/>
              </a:spcBef>
            </a:pPr>
            <a:r>
              <a:rPr dirty="0" sz="3200">
                <a:latin typeface="MS PGothic"/>
                <a:cs typeface="MS PGothic"/>
              </a:rPr>
              <a:t>目的</a:t>
            </a:r>
            <a:endParaRPr sz="3200">
              <a:latin typeface="MS PGothic"/>
              <a:cs typeface="MS PGothic"/>
            </a:endParaRPr>
          </a:p>
          <a:p>
            <a:pPr marL="1346200" indent="-396240">
              <a:lnSpc>
                <a:spcPct val="100000"/>
              </a:lnSpc>
              <a:spcBef>
                <a:spcPts val="1530"/>
              </a:spcBef>
              <a:buSzPct val="79687"/>
              <a:buChar char="•"/>
              <a:tabLst>
                <a:tab pos="1345565" algn="l"/>
                <a:tab pos="1346200" algn="l"/>
              </a:tabLst>
            </a:pPr>
            <a:r>
              <a:rPr dirty="0" sz="3200" spc="-5">
                <a:latin typeface="Arial MT"/>
                <a:cs typeface="Arial MT"/>
              </a:rPr>
              <a:t>FE</a:t>
            </a:r>
            <a:r>
              <a:rPr dirty="0" sz="3200">
                <a:latin typeface="MS PGothic"/>
                <a:cs typeface="MS PGothic"/>
              </a:rPr>
              <a:t>の内容を理解する</a:t>
            </a:r>
            <a:endParaRPr sz="3200">
              <a:latin typeface="MS PGothic"/>
              <a:cs typeface="MS PGothic"/>
            </a:endParaRPr>
          </a:p>
          <a:p>
            <a:pPr marL="1346200" indent="-396240">
              <a:lnSpc>
                <a:spcPct val="100000"/>
              </a:lnSpc>
              <a:spcBef>
                <a:spcPts val="885"/>
              </a:spcBef>
              <a:buSzPct val="79687"/>
              <a:buChar char="•"/>
              <a:tabLst>
                <a:tab pos="1345565" algn="l"/>
                <a:tab pos="1346200" algn="l"/>
              </a:tabLst>
            </a:pPr>
            <a:r>
              <a:rPr dirty="0" sz="3200" spc="-5">
                <a:latin typeface="Arial MT"/>
                <a:cs typeface="Arial MT"/>
              </a:rPr>
              <a:t>IT</a:t>
            </a:r>
            <a:r>
              <a:rPr dirty="0" sz="3200">
                <a:latin typeface="MS PGothic"/>
                <a:cs typeface="MS PGothic"/>
              </a:rPr>
              <a:t>用語を使った日本語の文章を理解する</a:t>
            </a:r>
            <a:endParaRPr sz="3200">
              <a:latin typeface="MS PGothic"/>
              <a:cs typeface="MS PGothic"/>
            </a:endParaRPr>
          </a:p>
          <a:p>
            <a:pPr marL="1346200" indent="-396240">
              <a:lnSpc>
                <a:spcPct val="100000"/>
              </a:lnSpc>
              <a:spcBef>
                <a:spcPts val="885"/>
              </a:spcBef>
              <a:buSzPct val="79687"/>
              <a:buChar char="•"/>
              <a:tabLst>
                <a:tab pos="1345565" algn="l"/>
                <a:tab pos="1346200" algn="l"/>
              </a:tabLst>
            </a:pPr>
            <a:r>
              <a:rPr dirty="0" sz="3200" spc="-5">
                <a:latin typeface="Arial MT"/>
                <a:cs typeface="Arial MT"/>
              </a:rPr>
              <a:t>IT</a:t>
            </a:r>
            <a:r>
              <a:rPr dirty="0" sz="3200">
                <a:latin typeface="MS PGothic"/>
                <a:cs typeface="MS PGothic"/>
              </a:rPr>
              <a:t>業界よく使われ</a:t>
            </a:r>
            <a:r>
              <a:rPr dirty="0" sz="3200" spc="-10">
                <a:latin typeface="MS PGothic"/>
                <a:cs typeface="MS PGothic"/>
              </a:rPr>
              <a:t>る</a:t>
            </a:r>
            <a:r>
              <a:rPr dirty="0" sz="3200" spc="-5">
                <a:latin typeface="Arial MT"/>
                <a:cs typeface="Arial MT"/>
              </a:rPr>
              <a:t>IT</a:t>
            </a:r>
            <a:r>
              <a:rPr dirty="0" sz="3200">
                <a:latin typeface="MS PGothic"/>
                <a:cs typeface="MS PGothic"/>
              </a:rPr>
              <a:t>用語を覚える</a:t>
            </a:r>
            <a:endParaRPr sz="3200">
              <a:latin typeface="MS PGothic"/>
              <a:cs typeface="MS PGothic"/>
            </a:endParaRPr>
          </a:p>
          <a:p>
            <a:pPr marL="12700">
              <a:lnSpc>
                <a:spcPct val="100000"/>
              </a:lnSpc>
              <a:spcBef>
                <a:spcPts val="2115"/>
              </a:spcBef>
            </a:pPr>
            <a:r>
              <a:rPr dirty="0" sz="3200">
                <a:latin typeface="MS PGothic"/>
                <a:cs typeface="MS PGothic"/>
              </a:rPr>
              <a:t>目標</a:t>
            </a:r>
            <a:endParaRPr sz="3200">
              <a:latin typeface="MS PGothic"/>
              <a:cs typeface="MS PGothic"/>
            </a:endParaRPr>
          </a:p>
          <a:p>
            <a:pPr marL="1346200" indent="-396240">
              <a:lnSpc>
                <a:spcPct val="100000"/>
              </a:lnSpc>
              <a:spcBef>
                <a:spcPts val="1155"/>
              </a:spcBef>
              <a:buSzPct val="79687"/>
              <a:buFont typeface="Arial MT"/>
              <a:buChar char="•"/>
              <a:tabLst>
                <a:tab pos="1345565" algn="l"/>
                <a:tab pos="1346200" algn="l"/>
              </a:tabLst>
            </a:pPr>
            <a:r>
              <a:rPr dirty="0" sz="3200">
                <a:latin typeface="MS PGothic"/>
                <a:cs typeface="MS PGothic"/>
              </a:rPr>
              <a:t>新しい言葉を正しく読み、意味を理解できる</a:t>
            </a:r>
            <a:endParaRPr sz="3200">
              <a:latin typeface="MS PGothic"/>
              <a:cs typeface="MS PGothic"/>
            </a:endParaRPr>
          </a:p>
          <a:p>
            <a:pPr marL="1346200" indent="-396240">
              <a:lnSpc>
                <a:spcPct val="100000"/>
              </a:lnSpc>
              <a:spcBef>
                <a:spcPts val="1500"/>
              </a:spcBef>
              <a:buSzPct val="79687"/>
              <a:buFont typeface="Arial MT"/>
              <a:buChar char="•"/>
              <a:tabLst>
                <a:tab pos="1345565" algn="l"/>
                <a:tab pos="1346200" algn="l"/>
              </a:tabLst>
            </a:pPr>
            <a:r>
              <a:rPr dirty="0" sz="3200">
                <a:latin typeface="MS PGothic"/>
                <a:cs typeface="MS PGothic"/>
              </a:rPr>
              <a:t>日本語の文法を理解することができる</a:t>
            </a:r>
            <a:endParaRPr sz="3200">
              <a:latin typeface="MS PGothic"/>
              <a:cs typeface="MS PGothic"/>
            </a:endParaRPr>
          </a:p>
          <a:p>
            <a:pPr marL="1346200" indent="-396240">
              <a:lnSpc>
                <a:spcPct val="100000"/>
              </a:lnSpc>
              <a:spcBef>
                <a:spcPts val="1635"/>
              </a:spcBef>
              <a:buSzPct val="79687"/>
              <a:buFont typeface="Arial MT"/>
              <a:buChar char="•"/>
              <a:tabLst>
                <a:tab pos="1345565" algn="l"/>
                <a:tab pos="1346200" algn="l"/>
              </a:tabLst>
            </a:pPr>
            <a:r>
              <a:rPr dirty="0" sz="3200">
                <a:latin typeface="MS PGothic"/>
                <a:cs typeface="MS PGothic"/>
              </a:rPr>
              <a:t>日本語の文章をベトナム語に翻訳することができる</a:t>
            </a:r>
            <a:endParaRPr sz="3200">
              <a:latin typeface="MS PGothic"/>
              <a:cs typeface="MS PGothic"/>
            </a:endParaRPr>
          </a:p>
          <a:p>
            <a:pPr marL="1346200" indent="-396240">
              <a:lnSpc>
                <a:spcPct val="100000"/>
              </a:lnSpc>
              <a:spcBef>
                <a:spcPts val="1635"/>
              </a:spcBef>
              <a:buSzPct val="79687"/>
              <a:buChar char="•"/>
              <a:tabLst>
                <a:tab pos="1345565" algn="l"/>
                <a:tab pos="1346200" algn="l"/>
              </a:tabLst>
            </a:pPr>
            <a:r>
              <a:rPr dirty="0" sz="3200" spc="-5">
                <a:latin typeface="Arial MT"/>
                <a:cs typeface="Arial MT"/>
              </a:rPr>
              <a:t>FE</a:t>
            </a:r>
            <a:r>
              <a:rPr dirty="0" sz="3200">
                <a:latin typeface="MS PGothic"/>
                <a:cs typeface="MS PGothic"/>
              </a:rPr>
              <a:t>内容についての質問に日本語で答えられる</a:t>
            </a:r>
            <a:endParaRPr sz="3200">
              <a:latin typeface="MS PGothic"/>
              <a:cs typeface="MS P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3780052" y="4343958"/>
            <a:ext cx="5443220" cy="1000760"/>
          </a:xfrm>
          <a:prstGeom prst="rect"/>
        </p:spPr>
        <p:txBody>
          <a:bodyPr wrap="square" lIns="0" tIns="12700" rIns="0" bIns="0" rtlCol="0" vert="horz">
            <a:spAutoFit/>
          </a:bodyPr>
          <a:lstStyle/>
          <a:p>
            <a:pPr marL="12700">
              <a:lnSpc>
                <a:spcPct val="100000"/>
              </a:lnSpc>
              <a:spcBef>
                <a:spcPts val="100"/>
              </a:spcBef>
            </a:pPr>
            <a:r>
              <a:rPr dirty="0" spc="-5"/>
              <a:t>ウイルスの予防</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531400"/>
            <a:ext cx="5443220" cy="1000760"/>
          </a:xfrm>
          <a:prstGeom prst="rect"/>
        </p:spPr>
        <p:txBody>
          <a:bodyPr wrap="square" lIns="0" tIns="12700" rIns="0" bIns="0" rtlCol="0" vert="horz">
            <a:spAutoFit/>
          </a:bodyPr>
          <a:lstStyle/>
          <a:p>
            <a:pPr marL="12700">
              <a:lnSpc>
                <a:spcPct val="100000"/>
              </a:lnSpc>
              <a:spcBef>
                <a:spcPts val="100"/>
              </a:spcBef>
            </a:pPr>
            <a:r>
              <a:rPr dirty="0" spc="-5"/>
              <a:t>ウイルスの予防</a:t>
            </a:r>
          </a:p>
        </p:txBody>
      </p:sp>
      <p:sp>
        <p:nvSpPr>
          <p:cNvPr id="7" name="object 7"/>
          <p:cNvSpPr/>
          <p:nvPr/>
        </p:nvSpPr>
        <p:spPr>
          <a:xfrm>
            <a:off x="282800" y="2475600"/>
            <a:ext cx="12439650" cy="5495290"/>
          </a:xfrm>
          <a:custGeom>
            <a:avLst/>
            <a:gdLst/>
            <a:ahLst/>
            <a:cxnLst/>
            <a:rect l="l" t="t" r="r" b="b"/>
            <a:pathLst>
              <a:path w="12439650" h="5495290">
                <a:moveTo>
                  <a:pt x="0" y="0"/>
                </a:moveTo>
                <a:lnTo>
                  <a:pt x="12439199" y="0"/>
                </a:lnTo>
                <a:lnTo>
                  <a:pt x="12439199" y="5495099"/>
                </a:lnTo>
                <a:lnTo>
                  <a:pt x="0" y="5495099"/>
                </a:lnTo>
                <a:lnTo>
                  <a:pt x="0" y="0"/>
                </a:lnTo>
                <a:close/>
              </a:path>
            </a:pathLst>
          </a:custGeom>
          <a:ln w="19049">
            <a:solidFill>
              <a:srgbClr val="C82506"/>
            </a:solidFill>
          </a:ln>
        </p:spPr>
        <p:txBody>
          <a:bodyPr wrap="square" lIns="0" tIns="0" rIns="0" bIns="0" rtlCol="0"/>
          <a:lstStyle/>
          <a:p/>
        </p:txBody>
      </p:sp>
      <p:sp>
        <p:nvSpPr>
          <p:cNvPr id="8" name="object 8"/>
          <p:cNvSpPr txBox="1"/>
          <p:nvPr/>
        </p:nvSpPr>
        <p:spPr>
          <a:xfrm>
            <a:off x="355825" y="2304784"/>
            <a:ext cx="12186285" cy="5511800"/>
          </a:xfrm>
          <a:prstGeom prst="rect">
            <a:avLst/>
          </a:prstGeom>
        </p:spPr>
        <p:txBody>
          <a:bodyPr wrap="square" lIns="0" tIns="241300" rIns="0" bIns="0" rtlCol="0" vert="horz">
            <a:spAutoFit/>
          </a:bodyPr>
          <a:lstStyle/>
          <a:p>
            <a:pPr marL="243204" indent="-231140">
              <a:lnSpc>
                <a:spcPct val="100000"/>
              </a:lnSpc>
              <a:spcBef>
                <a:spcPts val="1900"/>
              </a:spcBef>
              <a:buSzPct val="96666"/>
              <a:buFont typeface="Arial"/>
              <a:buChar char="●"/>
              <a:tabLst>
                <a:tab pos="243840" algn="l"/>
              </a:tabLst>
            </a:pPr>
            <a:r>
              <a:rPr dirty="0" sz="3000" spc="-5">
                <a:latin typeface="MS PGothic"/>
                <a:cs typeface="MS PGothic"/>
              </a:rPr>
              <a:t>ウイルスの予防</a:t>
            </a:r>
            <a:endParaRPr sz="3000">
              <a:latin typeface="MS PGothic"/>
              <a:cs typeface="MS PGothic"/>
            </a:endParaRPr>
          </a:p>
          <a:p>
            <a:pPr marL="12700" marR="1330960">
              <a:lnSpc>
                <a:spcPct val="150000"/>
              </a:lnSpc>
            </a:pPr>
            <a:r>
              <a:rPr dirty="0" sz="3000" spc="-5">
                <a:latin typeface="MS PGothic"/>
                <a:cs typeface="MS PGothic"/>
              </a:rPr>
              <a:t>ウイルスの感染源は、主に電子メール</a:t>
            </a:r>
            <a:r>
              <a:rPr dirty="0" sz="3000" spc="20">
                <a:latin typeface="MS PGothic"/>
                <a:cs typeface="MS PGothic"/>
              </a:rPr>
              <a:t>と</a:t>
            </a:r>
            <a:r>
              <a:rPr dirty="0" sz="3000" spc="-60">
                <a:latin typeface="Arial MT"/>
                <a:cs typeface="Arial MT"/>
              </a:rPr>
              <a:t>W</a:t>
            </a:r>
            <a:r>
              <a:rPr dirty="0" sz="3000" spc="-5">
                <a:latin typeface="Arial MT"/>
                <a:cs typeface="Arial MT"/>
              </a:rPr>
              <a:t>e</a:t>
            </a:r>
            <a:r>
              <a:rPr dirty="0" sz="3000">
                <a:latin typeface="Arial MT"/>
                <a:cs typeface="Arial MT"/>
              </a:rPr>
              <a:t>b</a:t>
            </a:r>
            <a:r>
              <a:rPr dirty="0" sz="3000">
                <a:latin typeface="MS PGothic"/>
                <a:cs typeface="MS PGothic"/>
              </a:rPr>
              <a:t>サイトです。電子メール </a:t>
            </a:r>
            <a:r>
              <a:rPr dirty="0" sz="3000" spc="-5">
                <a:solidFill>
                  <a:srgbClr val="C82506"/>
                </a:solidFill>
                <a:latin typeface="MS PGothic"/>
                <a:cs typeface="MS PGothic"/>
              </a:rPr>
              <a:t>によ</a:t>
            </a:r>
            <a:r>
              <a:rPr dirty="0" sz="3000">
                <a:solidFill>
                  <a:srgbClr val="C82506"/>
                </a:solidFill>
                <a:latin typeface="MS PGothic"/>
                <a:cs typeface="MS PGothic"/>
              </a:rPr>
              <a:t>る</a:t>
            </a:r>
            <a:r>
              <a:rPr dirty="0" sz="3000">
                <a:latin typeface="MS PGothic"/>
                <a:cs typeface="MS PGothic"/>
              </a:rPr>
              <a:t>感染を防ぐ</a:t>
            </a:r>
            <a:r>
              <a:rPr dirty="0" sz="3000" spc="-5">
                <a:solidFill>
                  <a:srgbClr val="C82506"/>
                </a:solidFill>
                <a:latin typeface="MS PGothic"/>
                <a:cs typeface="MS PGothic"/>
              </a:rPr>
              <a:t>に</a:t>
            </a:r>
            <a:r>
              <a:rPr dirty="0" sz="3000">
                <a:solidFill>
                  <a:srgbClr val="C82506"/>
                </a:solidFill>
                <a:latin typeface="MS PGothic"/>
                <a:cs typeface="MS PGothic"/>
              </a:rPr>
              <a:t>は</a:t>
            </a:r>
            <a:r>
              <a:rPr dirty="0" sz="3000" spc="-5">
                <a:latin typeface="MS PGothic"/>
                <a:cs typeface="MS PGothic"/>
              </a:rPr>
              <a:t>、知らない人から送られてきた添付ファイルを</a:t>
            </a:r>
            <a:endParaRPr sz="3000">
              <a:latin typeface="MS PGothic"/>
              <a:cs typeface="MS PGothic"/>
            </a:endParaRPr>
          </a:p>
          <a:p>
            <a:pPr marL="12700" marR="5080">
              <a:lnSpc>
                <a:spcPct val="150000"/>
              </a:lnSpc>
            </a:pPr>
            <a:r>
              <a:rPr dirty="0" sz="3000" spc="-5">
                <a:latin typeface="MS PGothic"/>
                <a:cs typeface="MS PGothic"/>
              </a:rPr>
              <a:t>むやみに開かないこと</a:t>
            </a:r>
            <a:r>
              <a:rPr dirty="0" sz="3000" spc="10">
                <a:latin typeface="MS PGothic"/>
                <a:cs typeface="MS PGothic"/>
              </a:rPr>
              <a:t>が</a:t>
            </a:r>
            <a:r>
              <a:rPr dirty="0" sz="3000">
                <a:latin typeface="MS PGothic"/>
                <a:cs typeface="MS PGothic"/>
              </a:rPr>
              <a:t>重要です。</a:t>
            </a:r>
            <a:r>
              <a:rPr dirty="0" sz="3000" spc="-25">
                <a:latin typeface="Arial MT"/>
                <a:cs typeface="Arial MT"/>
              </a:rPr>
              <a:t>Web</a:t>
            </a:r>
            <a:r>
              <a:rPr dirty="0" sz="3000">
                <a:latin typeface="MS PGothic"/>
                <a:cs typeface="MS PGothic"/>
              </a:rPr>
              <a:t>サイトの閲覧</a:t>
            </a:r>
            <a:r>
              <a:rPr dirty="0" sz="3000" spc="-5">
                <a:solidFill>
                  <a:srgbClr val="C82506"/>
                </a:solidFill>
                <a:latin typeface="MS PGothic"/>
                <a:cs typeface="MS PGothic"/>
              </a:rPr>
              <a:t>によ</a:t>
            </a:r>
            <a:r>
              <a:rPr dirty="0" sz="3000">
                <a:solidFill>
                  <a:srgbClr val="C82506"/>
                </a:solidFill>
                <a:latin typeface="MS PGothic"/>
                <a:cs typeface="MS PGothic"/>
              </a:rPr>
              <a:t>る</a:t>
            </a:r>
            <a:r>
              <a:rPr dirty="0" sz="3000">
                <a:latin typeface="MS PGothic"/>
                <a:cs typeface="MS PGothic"/>
              </a:rPr>
              <a:t>感染を防ぐ</a:t>
            </a:r>
            <a:r>
              <a:rPr dirty="0" sz="3000">
                <a:solidFill>
                  <a:srgbClr val="C82506"/>
                </a:solidFill>
                <a:latin typeface="MS PGothic"/>
                <a:cs typeface="MS PGothic"/>
              </a:rPr>
              <a:t>に </a:t>
            </a:r>
            <a:r>
              <a:rPr dirty="0" sz="3000" spc="5">
                <a:solidFill>
                  <a:srgbClr val="C82506"/>
                </a:solidFill>
                <a:latin typeface="MS PGothic"/>
                <a:cs typeface="MS PGothic"/>
              </a:rPr>
              <a:t> </a:t>
            </a:r>
            <a:r>
              <a:rPr dirty="0" sz="3000">
                <a:solidFill>
                  <a:srgbClr val="C82506"/>
                </a:solidFill>
                <a:latin typeface="MS PGothic"/>
                <a:cs typeface="MS PGothic"/>
              </a:rPr>
              <a:t>は</a:t>
            </a:r>
            <a:r>
              <a:rPr dirty="0" sz="3000" spc="-5">
                <a:latin typeface="MS PGothic"/>
                <a:cs typeface="MS PGothic"/>
              </a:rPr>
              <a:t>、ブラウザに怪し</a:t>
            </a:r>
            <a:r>
              <a:rPr dirty="0" sz="3000">
                <a:latin typeface="MS PGothic"/>
                <a:cs typeface="MS PGothic"/>
              </a:rPr>
              <a:t>い</a:t>
            </a:r>
            <a:r>
              <a:rPr dirty="0" sz="3000" spc="-60">
                <a:latin typeface="Arial MT"/>
                <a:cs typeface="Arial MT"/>
              </a:rPr>
              <a:t>W</a:t>
            </a:r>
            <a:r>
              <a:rPr dirty="0" sz="3000" spc="-5">
                <a:latin typeface="Arial MT"/>
                <a:cs typeface="Arial MT"/>
              </a:rPr>
              <a:t>e</a:t>
            </a:r>
            <a:r>
              <a:rPr dirty="0" sz="3000">
                <a:latin typeface="Arial MT"/>
                <a:cs typeface="Arial MT"/>
              </a:rPr>
              <a:t>b</a:t>
            </a:r>
            <a:r>
              <a:rPr dirty="0" sz="3000">
                <a:latin typeface="MS PGothic"/>
                <a:cs typeface="MS PGothic"/>
              </a:rPr>
              <a:t>サイトは表示しない設定をしておく</a:t>
            </a:r>
            <a:r>
              <a:rPr dirty="0" sz="3000" spc="-5">
                <a:solidFill>
                  <a:srgbClr val="C82506"/>
                </a:solidFill>
                <a:latin typeface="MS PGothic"/>
                <a:cs typeface="MS PGothic"/>
              </a:rPr>
              <a:t>など</a:t>
            </a:r>
            <a:r>
              <a:rPr dirty="0" sz="3000">
                <a:solidFill>
                  <a:srgbClr val="C82506"/>
                </a:solidFill>
                <a:latin typeface="MS PGothic"/>
                <a:cs typeface="MS PGothic"/>
              </a:rPr>
              <a:t>の</a:t>
            </a:r>
            <a:r>
              <a:rPr dirty="0" sz="3000">
                <a:latin typeface="MS PGothic"/>
                <a:cs typeface="MS PGothic"/>
              </a:rPr>
              <a:t>対策方法 があります。</a:t>
            </a:r>
            <a:endParaRPr sz="3000">
              <a:latin typeface="MS PGothic"/>
              <a:cs typeface="MS PGothic"/>
            </a:endParaRPr>
          </a:p>
          <a:p>
            <a:pPr marL="12700" marR="121285">
              <a:lnSpc>
                <a:spcPct val="150000"/>
              </a:lnSpc>
            </a:pPr>
            <a:r>
              <a:rPr dirty="0" sz="3000" spc="-5">
                <a:solidFill>
                  <a:srgbClr val="C82506"/>
                </a:solidFill>
                <a:latin typeface="MS PGothic"/>
                <a:cs typeface="MS PGothic"/>
              </a:rPr>
              <a:t>ま</a:t>
            </a:r>
            <a:r>
              <a:rPr dirty="0" sz="3000">
                <a:solidFill>
                  <a:srgbClr val="C82506"/>
                </a:solidFill>
                <a:latin typeface="MS PGothic"/>
                <a:cs typeface="MS PGothic"/>
              </a:rPr>
              <a:t>た</a:t>
            </a:r>
            <a:r>
              <a:rPr dirty="0" sz="3000">
                <a:latin typeface="MS PGothic"/>
                <a:cs typeface="MS PGothic"/>
              </a:rPr>
              <a:t>、</a:t>
            </a:r>
            <a:r>
              <a:rPr dirty="0" sz="3000" spc="-5">
                <a:latin typeface="Arial MT"/>
                <a:cs typeface="Arial MT"/>
              </a:rPr>
              <a:t>P</a:t>
            </a:r>
            <a:r>
              <a:rPr dirty="0" sz="3000">
                <a:latin typeface="Arial MT"/>
                <a:cs typeface="Arial MT"/>
              </a:rPr>
              <a:t>C</a:t>
            </a:r>
            <a:r>
              <a:rPr dirty="0" sz="3000">
                <a:latin typeface="MS PGothic"/>
                <a:cs typeface="MS PGothic"/>
              </a:rPr>
              <a:t>の脆弱性を突いて感染</a:t>
            </a:r>
            <a:r>
              <a:rPr dirty="0" sz="3000" spc="-5">
                <a:solidFill>
                  <a:srgbClr val="C82506"/>
                </a:solidFill>
                <a:latin typeface="MS PGothic"/>
                <a:cs typeface="MS PGothic"/>
              </a:rPr>
              <a:t>しないよう</a:t>
            </a:r>
            <a:r>
              <a:rPr dirty="0" sz="3000" spc="5">
                <a:solidFill>
                  <a:srgbClr val="C82506"/>
                </a:solidFill>
                <a:latin typeface="MS PGothic"/>
                <a:cs typeface="MS PGothic"/>
              </a:rPr>
              <a:t>に</a:t>
            </a:r>
            <a:r>
              <a:rPr dirty="0" sz="3000">
                <a:latin typeface="MS PGothic"/>
                <a:cs typeface="MS PGothic"/>
              </a:rPr>
              <a:t>、</a:t>
            </a:r>
            <a:r>
              <a:rPr dirty="0" sz="3000" spc="-5">
                <a:latin typeface="Arial MT"/>
                <a:cs typeface="Arial MT"/>
              </a:rPr>
              <a:t>O</a:t>
            </a:r>
            <a:r>
              <a:rPr dirty="0" sz="3000">
                <a:latin typeface="Arial MT"/>
                <a:cs typeface="Arial MT"/>
              </a:rPr>
              <a:t>S</a:t>
            </a:r>
            <a:r>
              <a:rPr dirty="0" sz="3000">
                <a:latin typeface="MS PGothic"/>
                <a:cs typeface="MS PGothic"/>
              </a:rPr>
              <a:t>やアプリケーションの修正 </a:t>
            </a:r>
            <a:r>
              <a:rPr dirty="0" sz="3000">
                <a:latin typeface="MS PGothic"/>
                <a:cs typeface="MS PGothic"/>
              </a:rPr>
              <a:t>パッチを適切に適用します。</a:t>
            </a:r>
            <a:endParaRPr sz="3000">
              <a:latin typeface="MS PGothic"/>
              <a:cs typeface="MS PGothic"/>
            </a:endParaRPr>
          </a:p>
        </p:txBody>
      </p:sp>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3728720" cy="1000760"/>
          </a:xfrm>
          <a:prstGeom prst="rect"/>
        </p:spPr>
        <p:txBody>
          <a:bodyPr wrap="square" lIns="0" tIns="12700" rIns="0" bIns="0" rtlCol="0" vert="horz">
            <a:spAutoFit/>
          </a:bodyPr>
          <a:lstStyle/>
          <a:p>
            <a:pPr marL="12700">
              <a:lnSpc>
                <a:spcPct val="100000"/>
              </a:lnSpc>
              <a:spcBef>
                <a:spcPts val="100"/>
              </a:spcBef>
            </a:pPr>
            <a:r>
              <a:rPr dirty="0"/>
              <a:t>問題練</a:t>
            </a:r>
            <a:r>
              <a:rPr dirty="0" spc="-5"/>
              <a:t>習</a:t>
            </a:r>
            <a:r>
              <a:rPr dirty="0" b="1">
                <a:latin typeface="Arial"/>
                <a:cs typeface="Arial"/>
              </a:rPr>
              <a:t>1</a:t>
            </a:r>
          </a:p>
        </p:txBody>
      </p:sp>
      <p:sp>
        <p:nvSpPr>
          <p:cNvPr id="10" name="object 10"/>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
        <p:nvSpPr>
          <p:cNvPr id="9" name="object 9"/>
          <p:cNvSpPr txBox="1"/>
          <p:nvPr/>
        </p:nvSpPr>
        <p:spPr>
          <a:xfrm>
            <a:off x="545251" y="2288259"/>
            <a:ext cx="12053570" cy="6360795"/>
          </a:xfrm>
          <a:prstGeom prst="rect">
            <a:avLst/>
          </a:prstGeom>
        </p:spPr>
        <p:txBody>
          <a:bodyPr wrap="square" lIns="0" tIns="12700" rIns="0" bIns="0" rtlCol="0" vert="horz">
            <a:spAutoFit/>
          </a:bodyPr>
          <a:lstStyle/>
          <a:p>
            <a:pPr marL="101600" marR="1856739">
              <a:lnSpc>
                <a:spcPct val="105000"/>
              </a:lnSpc>
              <a:spcBef>
                <a:spcPts val="100"/>
              </a:spcBef>
            </a:pPr>
            <a:r>
              <a:rPr dirty="0" sz="3200" spc="-5">
                <a:latin typeface="MS PGothic"/>
                <a:cs typeface="MS PGothic"/>
              </a:rPr>
              <a:t>クライアン</a:t>
            </a:r>
            <a:r>
              <a:rPr dirty="0" sz="3200">
                <a:latin typeface="MS PGothic"/>
                <a:cs typeface="MS PGothic"/>
              </a:rPr>
              <a:t>ト</a:t>
            </a:r>
            <a:r>
              <a:rPr dirty="0" sz="3200" spc="-135">
                <a:latin typeface="MS PGothic"/>
                <a:cs typeface="MS PGothic"/>
              </a:rPr>
              <a:t> </a:t>
            </a:r>
            <a:r>
              <a:rPr dirty="0" sz="3200" spc="-5" b="1">
                <a:latin typeface="Arial"/>
                <a:cs typeface="Arial"/>
              </a:rPr>
              <a:t>PC</a:t>
            </a:r>
            <a:r>
              <a:rPr dirty="0" sz="3200" spc="-40" b="1">
                <a:latin typeface="Arial"/>
                <a:cs typeface="Arial"/>
              </a:rPr>
              <a:t> </a:t>
            </a:r>
            <a:r>
              <a:rPr dirty="0" sz="3200" spc="-5">
                <a:latin typeface="MS PGothic"/>
                <a:cs typeface="MS PGothic"/>
              </a:rPr>
              <a:t>で行うマルウェア対策のうち、適切なものは どれか。</a:t>
            </a:r>
            <a:endParaRPr sz="3200">
              <a:latin typeface="MS PGothic"/>
              <a:cs typeface="MS PGothic"/>
            </a:endParaRPr>
          </a:p>
          <a:p>
            <a:pPr>
              <a:lnSpc>
                <a:spcPct val="100000"/>
              </a:lnSpc>
              <a:spcBef>
                <a:spcPts val="55"/>
              </a:spcBef>
            </a:pPr>
            <a:endParaRPr sz="3700">
              <a:latin typeface="MS PGothic"/>
              <a:cs typeface="MS PGothic"/>
            </a:endParaRPr>
          </a:p>
          <a:p>
            <a:pPr marL="558800" marR="5080" indent="-546735">
              <a:lnSpc>
                <a:spcPct val="105000"/>
              </a:lnSpc>
              <a:spcBef>
                <a:spcPts val="5"/>
              </a:spcBef>
              <a:buAutoNum type="arabicPeriod"/>
              <a:tabLst>
                <a:tab pos="558800" algn="l"/>
                <a:tab pos="559435" algn="l"/>
              </a:tabLst>
            </a:pPr>
            <a:r>
              <a:rPr dirty="0" sz="3000" spc="-5">
                <a:latin typeface="Arial MT"/>
                <a:cs typeface="Arial MT"/>
              </a:rPr>
              <a:t>P</a:t>
            </a:r>
            <a:r>
              <a:rPr dirty="0" sz="3000">
                <a:latin typeface="Arial MT"/>
                <a:cs typeface="Arial MT"/>
              </a:rPr>
              <a:t>C</a:t>
            </a:r>
            <a:r>
              <a:rPr dirty="0" sz="3000" spc="-5">
                <a:latin typeface="MS PGothic"/>
                <a:cs typeface="MS PGothic"/>
              </a:rPr>
              <a:t>におけるウイルスの定期的な手動検査では、ウイルス対策ソフトの定 </a:t>
            </a:r>
            <a:r>
              <a:rPr dirty="0" sz="3000">
                <a:latin typeface="MS PGothic"/>
                <a:cs typeface="MS PGothic"/>
              </a:rPr>
              <a:t>義ファイルを最新化した日時以降に作成したファイルだけを</a:t>
            </a:r>
            <a:endParaRPr sz="3000">
              <a:latin typeface="MS PGothic"/>
              <a:cs typeface="MS PGothic"/>
            </a:endParaRPr>
          </a:p>
          <a:p>
            <a:pPr marL="558800">
              <a:lnSpc>
                <a:spcPct val="100000"/>
              </a:lnSpc>
              <a:spcBef>
                <a:spcPts val="180"/>
              </a:spcBef>
            </a:pPr>
            <a:r>
              <a:rPr dirty="0" sz="3000">
                <a:latin typeface="MS PGothic"/>
                <a:cs typeface="MS PGothic"/>
              </a:rPr>
              <a:t>対象にしてスキャンする。</a:t>
            </a:r>
            <a:endParaRPr sz="3000">
              <a:latin typeface="MS PGothic"/>
              <a:cs typeface="MS PGothic"/>
            </a:endParaRPr>
          </a:p>
          <a:p>
            <a:pPr marL="558800" marR="1766570" indent="-546735">
              <a:lnSpc>
                <a:spcPct val="105000"/>
              </a:lnSpc>
              <a:spcBef>
                <a:spcPts val="1000"/>
              </a:spcBef>
              <a:buFont typeface="Arial MT"/>
              <a:buAutoNum type="arabicPeriod" startAt="2"/>
              <a:tabLst>
                <a:tab pos="558800" algn="l"/>
                <a:tab pos="559435" algn="l"/>
              </a:tabLst>
            </a:pPr>
            <a:r>
              <a:rPr dirty="0" sz="3000" spc="-5">
                <a:latin typeface="MS PGothic"/>
                <a:cs typeface="MS PGothic"/>
              </a:rPr>
              <a:t>ウイルス</a:t>
            </a:r>
            <a:r>
              <a:rPr dirty="0" sz="3000">
                <a:latin typeface="MS PGothic"/>
                <a:cs typeface="MS PGothic"/>
              </a:rPr>
              <a:t>が</a:t>
            </a:r>
            <a:r>
              <a:rPr dirty="0" sz="3000" spc="-130">
                <a:latin typeface="MS PGothic"/>
                <a:cs typeface="MS PGothic"/>
              </a:rPr>
              <a:t> </a:t>
            </a:r>
            <a:r>
              <a:rPr dirty="0" sz="3000" spc="-5">
                <a:latin typeface="Arial MT"/>
                <a:cs typeface="Arial MT"/>
              </a:rPr>
              <a:t>PC</a:t>
            </a:r>
            <a:r>
              <a:rPr dirty="0" sz="3000" spc="-40">
                <a:latin typeface="Arial MT"/>
                <a:cs typeface="Arial MT"/>
              </a:rPr>
              <a:t> </a:t>
            </a:r>
            <a:r>
              <a:rPr dirty="0" sz="3000">
                <a:latin typeface="MS PGothic"/>
                <a:cs typeface="MS PGothic"/>
              </a:rPr>
              <a:t>の脆弱性を突いて感染しないように、</a:t>
            </a:r>
            <a:r>
              <a:rPr dirty="0" sz="3000" spc="-5">
                <a:latin typeface="Arial MT"/>
                <a:cs typeface="Arial MT"/>
              </a:rPr>
              <a:t>OS</a:t>
            </a:r>
            <a:r>
              <a:rPr dirty="0" sz="3000">
                <a:latin typeface="MS PGothic"/>
                <a:cs typeface="MS PGothic"/>
              </a:rPr>
              <a:t>及び </a:t>
            </a:r>
            <a:r>
              <a:rPr dirty="0" sz="3000" spc="-5">
                <a:latin typeface="MS PGothic"/>
                <a:cs typeface="MS PGothic"/>
              </a:rPr>
              <a:t>アプリケーションの修正パッチを適切に適用する。</a:t>
            </a:r>
            <a:endParaRPr sz="3000">
              <a:latin typeface="MS PGothic"/>
              <a:cs typeface="MS PGothic"/>
            </a:endParaRPr>
          </a:p>
          <a:p>
            <a:pPr marL="558800" marR="315595" indent="-546735">
              <a:lnSpc>
                <a:spcPct val="105000"/>
              </a:lnSpc>
              <a:spcBef>
                <a:spcPts val="1000"/>
              </a:spcBef>
              <a:buFont typeface="Arial MT"/>
              <a:buAutoNum type="arabicPeriod" startAt="2"/>
              <a:tabLst>
                <a:tab pos="558800" algn="l"/>
                <a:tab pos="559435" algn="l"/>
              </a:tabLst>
            </a:pPr>
            <a:r>
              <a:rPr dirty="0" sz="3000">
                <a:latin typeface="MS PGothic"/>
                <a:cs typeface="MS PGothic"/>
              </a:rPr>
              <a:t>電子メールに添付されたウイルスに感染しないように、使用しない</a:t>
            </a:r>
            <a:r>
              <a:rPr dirty="0" sz="3000" spc="-5">
                <a:latin typeface="Arial MT"/>
                <a:cs typeface="Arial MT"/>
              </a:rPr>
              <a:t>TCP </a:t>
            </a:r>
            <a:r>
              <a:rPr dirty="0" sz="3000" spc="-5">
                <a:latin typeface="MS PGothic"/>
                <a:cs typeface="MS PGothic"/>
              </a:rPr>
              <a:t>ポート宛ての通信を禁止する。</a:t>
            </a:r>
            <a:endParaRPr sz="3000">
              <a:latin typeface="MS PGothic"/>
              <a:cs typeface="MS PGothic"/>
            </a:endParaRPr>
          </a:p>
          <a:p>
            <a:pPr marL="558800" indent="-546735">
              <a:lnSpc>
                <a:spcPct val="100000"/>
              </a:lnSpc>
              <a:spcBef>
                <a:spcPts val="1180"/>
              </a:spcBef>
              <a:buFont typeface="Arial MT"/>
              <a:buAutoNum type="arabicPeriod" startAt="2"/>
              <a:tabLst>
                <a:tab pos="558800" algn="l"/>
                <a:tab pos="559435" algn="l"/>
              </a:tabLst>
            </a:pPr>
            <a:r>
              <a:rPr dirty="0" sz="3000" spc="-5">
                <a:latin typeface="MS PGothic"/>
                <a:cs typeface="MS PGothic"/>
              </a:rPr>
              <a:t>ワームが侵入しないように、クライアン</a:t>
            </a:r>
            <a:r>
              <a:rPr dirty="0" sz="3000">
                <a:latin typeface="MS PGothic"/>
                <a:cs typeface="MS PGothic"/>
              </a:rPr>
              <a:t>ト</a:t>
            </a:r>
            <a:r>
              <a:rPr dirty="0" sz="3000" spc="-120">
                <a:latin typeface="MS PGothic"/>
                <a:cs typeface="MS PGothic"/>
              </a:rPr>
              <a:t> </a:t>
            </a:r>
            <a:r>
              <a:rPr dirty="0" sz="3000" spc="-5">
                <a:latin typeface="Arial MT"/>
                <a:cs typeface="Arial MT"/>
              </a:rPr>
              <a:t>PC</a:t>
            </a:r>
            <a:r>
              <a:rPr dirty="0" sz="3000" spc="-40">
                <a:latin typeface="Arial MT"/>
                <a:cs typeface="Arial MT"/>
              </a:rPr>
              <a:t> </a:t>
            </a:r>
            <a:r>
              <a:rPr dirty="0" sz="3000" spc="-5">
                <a:latin typeface="MS PGothic"/>
                <a:cs typeface="MS PGothic"/>
              </a:rPr>
              <a:t>に動的グローバル</a:t>
            </a:r>
            <a:endParaRPr sz="3000">
              <a:latin typeface="MS PGothic"/>
              <a:cs typeface="MS PGothic"/>
            </a:endParaRPr>
          </a:p>
          <a:p>
            <a:pPr marL="558800">
              <a:lnSpc>
                <a:spcPct val="100000"/>
              </a:lnSpc>
              <a:spcBef>
                <a:spcPts val="180"/>
              </a:spcBef>
            </a:pPr>
            <a:r>
              <a:rPr dirty="0" sz="3000" spc="-5">
                <a:latin typeface="Arial MT"/>
                <a:cs typeface="Arial MT"/>
              </a:rPr>
              <a:t>IP</a:t>
            </a:r>
            <a:r>
              <a:rPr dirty="0" sz="3000" spc="-5">
                <a:latin typeface="MS PGothic"/>
                <a:cs typeface="MS PGothic"/>
              </a:rPr>
              <a:t>アドレスを付与する。</a:t>
            </a:r>
            <a:endParaRPr sz="3000">
              <a:latin typeface="MS PGothic"/>
              <a:cs typeface="MS P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3728720" cy="1000760"/>
          </a:xfrm>
          <a:prstGeom prst="rect"/>
        </p:spPr>
        <p:txBody>
          <a:bodyPr wrap="square" lIns="0" tIns="12700" rIns="0" bIns="0" rtlCol="0" vert="horz">
            <a:spAutoFit/>
          </a:bodyPr>
          <a:lstStyle/>
          <a:p>
            <a:pPr marL="12700">
              <a:lnSpc>
                <a:spcPct val="100000"/>
              </a:lnSpc>
              <a:spcBef>
                <a:spcPts val="100"/>
              </a:spcBef>
            </a:pPr>
            <a:r>
              <a:rPr dirty="0"/>
              <a:t>問題練</a:t>
            </a:r>
            <a:r>
              <a:rPr dirty="0" spc="-5"/>
              <a:t>習</a:t>
            </a:r>
            <a:r>
              <a:rPr dirty="0" b="1">
                <a:latin typeface="Arial"/>
                <a:cs typeface="Arial"/>
              </a:rPr>
              <a:t>2</a:t>
            </a:r>
          </a:p>
        </p:txBody>
      </p:sp>
      <p:sp>
        <p:nvSpPr>
          <p:cNvPr id="10" name="object 10"/>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
        <p:nvSpPr>
          <p:cNvPr id="9" name="object 9"/>
          <p:cNvSpPr txBox="1"/>
          <p:nvPr/>
        </p:nvSpPr>
        <p:spPr>
          <a:xfrm>
            <a:off x="524151" y="2312644"/>
            <a:ext cx="11770995" cy="3921760"/>
          </a:xfrm>
          <a:prstGeom prst="rect">
            <a:avLst/>
          </a:prstGeom>
        </p:spPr>
        <p:txBody>
          <a:bodyPr wrap="square" lIns="0" tIns="12700" rIns="0" bIns="0" rtlCol="0" vert="horz">
            <a:spAutoFit/>
          </a:bodyPr>
          <a:lstStyle/>
          <a:p>
            <a:pPr marL="122555">
              <a:lnSpc>
                <a:spcPct val="100000"/>
              </a:lnSpc>
              <a:spcBef>
                <a:spcPts val="100"/>
              </a:spcBef>
            </a:pPr>
            <a:r>
              <a:rPr dirty="0" sz="3200" spc="-5">
                <a:latin typeface="MS PGothic"/>
                <a:cs typeface="MS PGothic"/>
              </a:rPr>
              <a:t>ウェブサイトの閲覧による感染を防ぐ方法はどれか。</a:t>
            </a:r>
            <a:endParaRPr sz="3200">
              <a:latin typeface="MS PGothic"/>
              <a:cs typeface="MS PGothic"/>
            </a:endParaRPr>
          </a:p>
          <a:p>
            <a:pPr>
              <a:lnSpc>
                <a:spcPct val="100000"/>
              </a:lnSpc>
              <a:spcBef>
                <a:spcPts val="10"/>
              </a:spcBef>
            </a:pPr>
            <a:endParaRPr sz="4450">
              <a:latin typeface="MS PGothic"/>
              <a:cs typeface="MS PGothic"/>
            </a:endParaRPr>
          </a:p>
          <a:p>
            <a:pPr marL="579755" indent="-567690">
              <a:lnSpc>
                <a:spcPct val="100000"/>
              </a:lnSpc>
              <a:spcBef>
                <a:spcPts val="5"/>
              </a:spcBef>
              <a:buAutoNum type="arabicPeriod"/>
              <a:tabLst>
                <a:tab pos="579755" algn="l"/>
                <a:tab pos="580390" algn="l"/>
              </a:tabLst>
            </a:pPr>
            <a:r>
              <a:rPr dirty="0" sz="3200" spc="-5">
                <a:latin typeface="Arial MT"/>
                <a:cs typeface="Arial MT"/>
              </a:rPr>
              <a:t>OS</a:t>
            </a:r>
            <a:r>
              <a:rPr dirty="0" sz="3200">
                <a:latin typeface="MS PGothic"/>
                <a:cs typeface="MS PGothic"/>
              </a:rPr>
              <a:t>やアプリケーションの修正パッチを適切に適用すること</a:t>
            </a:r>
            <a:endParaRPr sz="3200">
              <a:latin typeface="MS PGothic"/>
              <a:cs typeface="MS PGothic"/>
            </a:endParaRPr>
          </a:p>
          <a:p>
            <a:pPr marL="579755" indent="-567690">
              <a:lnSpc>
                <a:spcPct val="100000"/>
              </a:lnSpc>
              <a:spcBef>
                <a:spcPts val="1920"/>
              </a:spcBef>
              <a:buFont typeface="Arial MT"/>
              <a:buAutoNum type="arabicPeriod"/>
              <a:tabLst>
                <a:tab pos="579755" algn="l"/>
                <a:tab pos="580390" algn="l"/>
              </a:tabLst>
            </a:pPr>
            <a:r>
              <a:rPr dirty="0" sz="3200" spc="-5">
                <a:latin typeface="MS PGothic"/>
                <a:cs typeface="MS PGothic"/>
              </a:rPr>
              <a:t>コンピュータをすぐにネットワークから切り離すこと</a:t>
            </a:r>
            <a:endParaRPr sz="3200">
              <a:latin typeface="MS PGothic"/>
              <a:cs typeface="MS PGothic"/>
            </a:endParaRPr>
          </a:p>
          <a:p>
            <a:pPr marL="579755" indent="-567690">
              <a:lnSpc>
                <a:spcPct val="100000"/>
              </a:lnSpc>
              <a:spcBef>
                <a:spcPts val="1920"/>
              </a:spcBef>
              <a:buFont typeface="Arial MT"/>
              <a:buAutoNum type="arabicPeriod"/>
              <a:tabLst>
                <a:tab pos="579755" algn="l"/>
                <a:tab pos="580390" algn="l"/>
              </a:tabLst>
            </a:pPr>
            <a:r>
              <a:rPr dirty="0" sz="3200">
                <a:latin typeface="MS PGothic"/>
                <a:cs typeface="MS PGothic"/>
              </a:rPr>
              <a:t>知らない人から送られてきた添付ファイルをむやみに開かないこと</a:t>
            </a:r>
            <a:endParaRPr sz="3200">
              <a:latin typeface="MS PGothic"/>
              <a:cs typeface="MS PGothic"/>
            </a:endParaRPr>
          </a:p>
          <a:p>
            <a:pPr marL="579755" indent="-567690">
              <a:lnSpc>
                <a:spcPct val="100000"/>
              </a:lnSpc>
              <a:spcBef>
                <a:spcPts val="1920"/>
              </a:spcBef>
              <a:buFont typeface="Arial MT"/>
              <a:buAutoNum type="arabicPeriod"/>
              <a:tabLst>
                <a:tab pos="579755" algn="l"/>
                <a:tab pos="580390" algn="l"/>
              </a:tabLst>
            </a:pPr>
            <a:r>
              <a:rPr dirty="0" sz="3200" spc="-5">
                <a:latin typeface="MS PGothic"/>
                <a:cs typeface="MS PGothic"/>
              </a:rPr>
              <a:t>ブラウザに怪し</a:t>
            </a:r>
            <a:r>
              <a:rPr dirty="0" sz="3200" spc="10">
                <a:latin typeface="MS PGothic"/>
                <a:cs typeface="MS PGothic"/>
              </a:rPr>
              <a:t>い</a:t>
            </a:r>
            <a:r>
              <a:rPr dirty="0" sz="3200" spc="-65">
                <a:latin typeface="Arial MT"/>
                <a:cs typeface="Arial MT"/>
              </a:rPr>
              <a:t>W</a:t>
            </a:r>
            <a:r>
              <a:rPr dirty="0" sz="3200" spc="-5">
                <a:latin typeface="Arial MT"/>
                <a:cs typeface="Arial MT"/>
              </a:rPr>
              <a:t>e</a:t>
            </a:r>
            <a:r>
              <a:rPr dirty="0" sz="3200">
                <a:latin typeface="Arial MT"/>
                <a:cs typeface="Arial MT"/>
              </a:rPr>
              <a:t>b</a:t>
            </a:r>
            <a:r>
              <a:rPr dirty="0" sz="3200">
                <a:latin typeface="MS PGothic"/>
                <a:cs typeface="MS PGothic"/>
              </a:rPr>
              <a:t>サイトは表示しない設定をしておくこと</a:t>
            </a:r>
            <a:endParaRPr sz="3200">
              <a:latin typeface="MS PGothic"/>
              <a:cs typeface="MS P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606012"/>
            <a:ext cx="3728720" cy="1000760"/>
          </a:xfrm>
          <a:prstGeom prst="rect"/>
        </p:spPr>
        <p:txBody>
          <a:bodyPr wrap="square" lIns="0" tIns="12700" rIns="0" bIns="0" rtlCol="0" vert="horz">
            <a:spAutoFit/>
          </a:bodyPr>
          <a:lstStyle/>
          <a:p>
            <a:pPr marL="12700">
              <a:lnSpc>
                <a:spcPct val="100000"/>
              </a:lnSpc>
              <a:spcBef>
                <a:spcPts val="100"/>
              </a:spcBef>
            </a:pPr>
            <a:r>
              <a:rPr dirty="0"/>
              <a:t>練習問</a:t>
            </a:r>
            <a:r>
              <a:rPr dirty="0" spc="-5"/>
              <a:t>題</a:t>
            </a:r>
            <a:r>
              <a:rPr dirty="0">
                <a:latin typeface="Arial MT"/>
                <a:cs typeface="Arial MT"/>
              </a:rPr>
              <a:t>3</a:t>
            </a:r>
          </a:p>
        </p:txBody>
      </p:sp>
      <p:grpSp>
        <p:nvGrpSpPr>
          <p:cNvPr id="7" name="object 7"/>
          <p:cNvGrpSpPr/>
          <p:nvPr/>
        </p:nvGrpSpPr>
        <p:grpSpPr>
          <a:xfrm>
            <a:off x="4165062" y="2039612"/>
            <a:ext cx="4386580" cy="1252855"/>
            <a:chOff x="4165062" y="2039612"/>
            <a:chExt cx="4386580" cy="1252855"/>
          </a:xfrm>
        </p:grpSpPr>
        <p:sp>
          <p:nvSpPr>
            <p:cNvPr id="8" name="object 8"/>
            <p:cNvSpPr/>
            <p:nvPr/>
          </p:nvSpPr>
          <p:spPr>
            <a:xfrm>
              <a:off x="4169824" y="2044375"/>
              <a:ext cx="4377055" cy="1243330"/>
            </a:xfrm>
            <a:custGeom>
              <a:avLst/>
              <a:gdLst/>
              <a:ahLst/>
              <a:cxnLst/>
              <a:rect l="l" t="t" r="r" b="b"/>
              <a:pathLst>
                <a:path w="4377055" h="1243329">
                  <a:moveTo>
                    <a:pt x="4169845" y="1242899"/>
                  </a:moveTo>
                  <a:lnTo>
                    <a:pt x="207154" y="1242899"/>
                  </a:lnTo>
                  <a:lnTo>
                    <a:pt x="159655" y="1237428"/>
                  </a:lnTo>
                  <a:lnTo>
                    <a:pt x="116053" y="1221844"/>
                  </a:lnTo>
                  <a:lnTo>
                    <a:pt x="77589" y="1197390"/>
                  </a:lnTo>
                  <a:lnTo>
                    <a:pt x="45509" y="1165310"/>
                  </a:lnTo>
                  <a:lnTo>
                    <a:pt x="21055" y="1126847"/>
                  </a:lnTo>
                  <a:lnTo>
                    <a:pt x="5471" y="1083244"/>
                  </a:lnTo>
                  <a:lnTo>
                    <a:pt x="0" y="1035745"/>
                  </a:lnTo>
                  <a:lnTo>
                    <a:pt x="0" y="207154"/>
                  </a:lnTo>
                  <a:lnTo>
                    <a:pt x="5471" y="159655"/>
                  </a:lnTo>
                  <a:lnTo>
                    <a:pt x="21055" y="116052"/>
                  </a:lnTo>
                  <a:lnTo>
                    <a:pt x="45509" y="77589"/>
                  </a:lnTo>
                  <a:lnTo>
                    <a:pt x="77589" y="45509"/>
                  </a:lnTo>
                  <a:lnTo>
                    <a:pt x="116053" y="21055"/>
                  </a:lnTo>
                  <a:lnTo>
                    <a:pt x="159655" y="5471"/>
                  </a:lnTo>
                  <a:lnTo>
                    <a:pt x="207154" y="0"/>
                  </a:lnTo>
                  <a:lnTo>
                    <a:pt x="4169845" y="0"/>
                  </a:lnTo>
                  <a:lnTo>
                    <a:pt x="4210448" y="4017"/>
                  </a:lnTo>
                  <a:lnTo>
                    <a:pt x="4249120" y="15768"/>
                  </a:lnTo>
                  <a:lnTo>
                    <a:pt x="4284775" y="34804"/>
                  </a:lnTo>
                  <a:lnTo>
                    <a:pt x="4316325" y="60673"/>
                  </a:lnTo>
                  <a:lnTo>
                    <a:pt x="4342195" y="92224"/>
                  </a:lnTo>
                  <a:lnTo>
                    <a:pt x="4361231" y="127879"/>
                  </a:lnTo>
                  <a:lnTo>
                    <a:pt x="4372982" y="166551"/>
                  </a:lnTo>
                  <a:lnTo>
                    <a:pt x="4376999" y="207154"/>
                  </a:lnTo>
                  <a:lnTo>
                    <a:pt x="4376999" y="1035745"/>
                  </a:lnTo>
                  <a:lnTo>
                    <a:pt x="4371528" y="1083244"/>
                  </a:lnTo>
                  <a:lnTo>
                    <a:pt x="4355944" y="1126847"/>
                  </a:lnTo>
                  <a:lnTo>
                    <a:pt x="4331490" y="1165310"/>
                  </a:lnTo>
                  <a:lnTo>
                    <a:pt x="4299410" y="1197390"/>
                  </a:lnTo>
                  <a:lnTo>
                    <a:pt x="4260947" y="1221844"/>
                  </a:lnTo>
                  <a:lnTo>
                    <a:pt x="4217344" y="1237428"/>
                  </a:lnTo>
                  <a:lnTo>
                    <a:pt x="4169845" y="1242899"/>
                  </a:lnTo>
                  <a:close/>
                </a:path>
              </a:pathLst>
            </a:custGeom>
            <a:solidFill>
              <a:srgbClr val="EA9999"/>
            </a:solidFill>
          </p:spPr>
          <p:txBody>
            <a:bodyPr wrap="square" lIns="0" tIns="0" rIns="0" bIns="0" rtlCol="0"/>
            <a:lstStyle/>
            <a:p/>
          </p:txBody>
        </p:sp>
        <p:sp>
          <p:nvSpPr>
            <p:cNvPr id="9" name="object 9"/>
            <p:cNvSpPr/>
            <p:nvPr/>
          </p:nvSpPr>
          <p:spPr>
            <a:xfrm>
              <a:off x="4169824" y="2044375"/>
              <a:ext cx="4377055" cy="1243330"/>
            </a:xfrm>
            <a:custGeom>
              <a:avLst/>
              <a:gdLst/>
              <a:ahLst/>
              <a:cxnLst/>
              <a:rect l="l" t="t" r="r" b="b"/>
              <a:pathLst>
                <a:path w="4377055" h="1243329">
                  <a:moveTo>
                    <a:pt x="0" y="207154"/>
                  </a:moveTo>
                  <a:lnTo>
                    <a:pt x="5471" y="159655"/>
                  </a:lnTo>
                  <a:lnTo>
                    <a:pt x="21055" y="116052"/>
                  </a:lnTo>
                  <a:lnTo>
                    <a:pt x="45509" y="77589"/>
                  </a:lnTo>
                  <a:lnTo>
                    <a:pt x="77589" y="45509"/>
                  </a:lnTo>
                  <a:lnTo>
                    <a:pt x="116053" y="21055"/>
                  </a:lnTo>
                  <a:lnTo>
                    <a:pt x="159655" y="5471"/>
                  </a:lnTo>
                  <a:lnTo>
                    <a:pt x="207154" y="0"/>
                  </a:lnTo>
                  <a:lnTo>
                    <a:pt x="4169845" y="0"/>
                  </a:lnTo>
                  <a:lnTo>
                    <a:pt x="4210448" y="4017"/>
                  </a:lnTo>
                  <a:lnTo>
                    <a:pt x="4249120" y="15768"/>
                  </a:lnTo>
                  <a:lnTo>
                    <a:pt x="4284775" y="34804"/>
                  </a:lnTo>
                  <a:lnTo>
                    <a:pt x="4316325" y="60673"/>
                  </a:lnTo>
                  <a:lnTo>
                    <a:pt x="4342195" y="92224"/>
                  </a:lnTo>
                  <a:lnTo>
                    <a:pt x="4361231" y="127879"/>
                  </a:lnTo>
                  <a:lnTo>
                    <a:pt x="4372982" y="166551"/>
                  </a:lnTo>
                  <a:lnTo>
                    <a:pt x="4376999" y="207154"/>
                  </a:lnTo>
                  <a:lnTo>
                    <a:pt x="4376999" y="1035745"/>
                  </a:lnTo>
                  <a:lnTo>
                    <a:pt x="4371528" y="1083244"/>
                  </a:lnTo>
                  <a:lnTo>
                    <a:pt x="4355944" y="1126847"/>
                  </a:lnTo>
                  <a:lnTo>
                    <a:pt x="4331490" y="1165310"/>
                  </a:lnTo>
                  <a:lnTo>
                    <a:pt x="4299410" y="1197390"/>
                  </a:lnTo>
                  <a:lnTo>
                    <a:pt x="4260947" y="1221844"/>
                  </a:lnTo>
                  <a:lnTo>
                    <a:pt x="4217344" y="1237428"/>
                  </a:lnTo>
                  <a:lnTo>
                    <a:pt x="4169845" y="1242899"/>
                  </a:lnTo>
                  <a:lnTo>
                    <a:pt x="207154" y="1242899"/>
                  </a:lnTo>
                  <a:lnTo>
                    <a:pt x="159655" y="1237428"/>
                  </a:lnTo>
                  <a:lnTo>
                    <a:pt x="116053" y="1221844"/>
                  </a:lnTo>
                  <a:lnTo>
                    <a:pt x="77589" y="1197390"/>
                  </a:lnTo>
                  <a:lnTo>
                    <a:pt x="45509" y="1165310"/>
                  </a:lnTo>
                  <a:lnTo>
                    <a:pt x="21055" y="1126847"/>
                  </a:lnTo>
                  <a:lnTo>
                    <a:pt x="5471" y="1083244"/>
                  </a:lnTo>
                  <a:lnTo>
                    <a:pt x="0" y="1035745"/>
                  </a:lnTo>
                  <a:lnTo>
                    <a:pt x="0" y="207154"/>
                  </a:lnTo>
                  <a:close/>
                </a:path>
              </a:pathLst>
            </a:custGeom>
            <a:ln w="9524">
              <a:solidFill>
                <a:srgbClr val="A7A7A7"/>
              </a:solidFill>
            </a:ln>
          </p:spPr>
          <p:txBody>
            <a:bodyPr wrap="square" lIns="0" tIns="0" rIns="0" bIns="0" rtlCol="0"/>
            <a:lstStyle/>
            <a:p/>
          </p:txBody>
        </p:sp>
      </p:grpSp>
      <p:sp>
        <p:nvSpPr>
          <p:cNvPr id="10" name="object 10"/>
          <p:cNvSpPr txBox="1"/>
          <p:nvPr/>
        </p:nvSpPr>
        <p:spPr>
          <a:xfrm>
            <a:off x="4592727" y="2358611"/>
            <a:ext cx="3529965" cy="574040"/>
          </a:xfrm>
          <a:prstGeom prst="rect">
            <a:avLst/>
          </a:prstGeom>
        </p:spPr>
        <p:txBody>
          <a:bodyPr wrap="square" lIns="0" tIns="12700" rIns="0" bIns="0" rtlCol="0" vert="horz">
            <a:spAutoFit/>
          </a:bodyPr>
          <a:lstStyle/>
          <a:p>
            <a:pPr marL="12700">
              <a:lnSpc>
                <a:spcPct val="100000"/>
              </a:lnSpc>
              <a:spcBef>
                <a:spcPts val="100"/>
              </a:spcBef>
            </a:pPr>
            <a:r>
              <a:rPr dirty="0" sz="3600" spc="-5">
                <a:latin typeface="MS PGothic"/>
                <a:cs typeface="MS PGothic"/>
              </a:rPr>
              <a:t>ウイルスの感染源</a:t>
            </a:r>
            <a:endParaRPr sz="3600">
              <a:latin typeface="MS PGothic"/>
              <a:cs typeface="MS PGothic"/>
            </a:endParaRPr>
          </a:p>
        </p:txBody>
      </p:sp>
      <p:grpSp>
        <p:nvGrpSpPr>
          <p:cNvPr id="11" name="object 11"/>
          <p:cNvGrpSpPr/>
          <p:nvPr/>
        </p:nvGrpSpPr>
        <p:grpSpPr>
          <a:xfrm>
            <a:off x="1139012" y="4092962"/>
            <a:ext cx="4008754" cy="1550035"/>
            <a:chOff x="1139012" y="4092962"/>
            <a:chExt cx="4008754" cy="1550035"/>
          </a:xfrm>
        </p:grpSpPr>
        <p:sp>
          <p:nvSpPr>
            <p:cNvPr id="12" name="object 12"/>
            <p:cNvSpPr/>
            <p:nvPr/>
          </p:nvSpPr>
          <p:spPr>
            <a:xfrm>
              <a:off x="1143774" y="4097725"/>
              <a:ext cx="3999229" cy="1540510"/>
            </a:xfrm>
            <a:custGeom>
              <a:avLst/>
              <a:gdLst/>
              <a:ahLst/>
              <a:cxnLst/>
              <a:rect l="l" t="t" r="r" b="b"/>
              <a:pathLst>
                <a:path w="3999229" h="1540510">
                  <a:moveTo>
                    <a:pt x="3198959" y="1540049"/>
                  </a:moveTo>
                  <a:lnTo>
                    <a:pt x="799739" y="1540049"/>
                  </a:lnTo>
                  <a:lnTo>
                    <a:pt x="0" y="770024"/>
                  </a:lnTo>
                  <a:lnTo>
                    <a:pt x="799739" y="0"/>
                  </a:lnTo>
                  <a:lnTo>
                    <a:pt x="3198959" y="0"/>
                  </a:lnTo>
                  <a:lnTo>
                    <a:pt x="3998699" y="770024"/>
                  </a:lnTo>
                  <a:lnTo>
                    <a:pt x="3198959" y="1540049"/>
                  </a:lnTo>
                  <a:close/>
                </a:path>
              </a:pathLst>
            </a:custGeom>
            <a:solidFill>
              <a:srgbClr val="F4CCCC"/>
            </a:solidFill>
          </p:spPr>
          <p:txBody>
            <a:bodyPr wrap="square" lIns="0" tIns="0" rIns="0" bIns="0" rtlCol="0"/>
            <a:lstStyle/>
            <a:p/>
          </p:txBody>
        </p:sp>
        <p:sp>
          <p:nvSpPr>
            <p:cNvPr id="13" name="object 13"/>
            <p:cNvSpPr/>
            <p:nvPr/>
          </p:nvSpPr>
          <p:spPr>
            <a:xfrm>
              <a:off x="1143774" y="4097725"/>
              <a:ext cx="3999229" cy="1540510"/>
            </a:xfrm>
            <a:custGeom>
              <a:avLst/>
              <a:gdLst/>
              <a:ahLst/>
              <a:cxnLst/>
              <a:rect l="l" t="t" r="r" b="b"/>
              <a:pathLst>
                <a:path w="3999229" h="1540510">
                  <a:moveTo>
                    <a:pt x="0" y="770024"/>
                  </a:moveTo>
                  <a:lnTo>
                    <a:pt x="799739" y="0"/>
                  </a:lnTo>
                  <a:lnTo>
                    <a:pt x="3198959" y="0"/>
                  </a:lnTo>
                  <a:lnTo>
                    <a:pt x="3998699" y="770024"/>
                  </a:lnTo>
                  <a:lnTo>
                    <a:pt x="3198959" y="1540049"/>
                  </a:lnTo>
                  <a:lnTo>
                    <a:pt x="799739" y="1540049"/>
                  </a:lnTo>
                  <a:lnTo>
                    <a:pt x="0" y="770024"/>
                  </a:lnTo>
                  <a:close/>
                </a:path>
              </a:pathLst>
            </a:custGeom>
            <a:ln w="9524">
              <a:solidFill>
                <a:srgbClr val="000000"/>
              </a:solidFill>
            </a:ln>
          </p:spPr>
          <p:txBody>
            <a:bodyPr wrap="square" lIns="0" tIns="0" rIns="0" bIns="0" rtlCol="0"/>
            <a:lstStyle/>
            <a:p/>
          </p:txBody>
        </p:sp>
      </p:grpSp>
      <p:sp>
        <p:nvSpPr>
          <p:cNvPr id="14" name="object 14"/>
          <p:cNvSpPr txBox="1"/>
          <p:nvPr/>
        </p:nvSpPr>
        <p:spPr>
          <a:xfrm>
            <a:off x="2016539" y="4580602"/>
            <a:ext cx="2046605" cy="543560"/>
          </a:xfrm>
          <a:prstGeom prst="rect">
            <a:avLst/>
          </a:prstGeom>
        </p:spPr>
        <p:txBody>
          <a:bodyPr wrap="square" lIns="0" tIns="12700" rIns="0" bIns="0" rtlCol="0" vert="horz">
            <a:spAutoFit/>
          </a:bodyPr>
          <a:lstStyle/>
          <a:p>
            <a:pPr marL="12700">
              <a:lnSpc>
                <a:spcPct val="100000"/>
              </a:lnSpc>
              <a:spcBef>
                <a:spcPts val="100"/>
              </a:spcBef>
            </a:pPr>
            <a:r>
              <a:rPr dirty="0" sz="3400">
                <a:latin typeface="MS PGothic"/>
                <a:cs typeface="MS PGothic"/>
              </a:rPr>
              <a:t>電子メール</a:t>
            </a:r>
            <a:endParaRPr sz="3400">
              <a:latin typeface="MS PGothic"/>
              <a:cs typeface="MS PGothic"/>
            </a:endParaRPr>
          </a:p>
        </p:txBody>
      </p:sp>
      <p:grpSp>
        <p:nvGrpSpPr>
          <p:cNvPr id="15" name="object 15"/>
          <p:cNvGrpSpPr/>
          <p:nvPr/>
        </p:nvGrpSpPr>
        <p:grpSpPr>
          <a:xfrm>
            <a:off x="7623412" y="4092962"/>
            <a:ext cx="4008754" cy="1550035"/>
            <a:chOff x="7623412" y="4092962"/>
            <a:chExt cx="4008754" cy="1550035"/>
          </a:xfrm>
        </p:grpSpPr>
        <p:sp>
          <p:nvSpPr>
            <p:cNvPr id="16" name="object 16"/>
            <p:cNvSpPr/>
            <p:nvPr/>
          </p:nvSpPr>
          <p:spPr>
            <a:xfrm>
              <a:off x="7628174" y="4097725"/>
              <a:ext cx="3999229" cy="1540510"/>
            </a:xfrm>
            <a:custGeom>
              <a:avLst/>
              <a:gdLst/>
              <a:ahLst/>
              <a:cxnLst/>
              <a:rect l="l" t="t" r="r" b="b"/>
              <a:pathLst>
                <a:path w="3999229" h="1540510">
                  <a:moveTo>
                    <a:pt x="3198959" y="1540049"/>
                  </a:moveTo>
                  <a:lnTo>
                    <a:pt x="799739" y="1540049"/>
                  </a:lnTo>
                  <a:lnTo>
                    <a:pt x="0" y="770024"/>
                  </a:lnTo>
                  <a:lnTo>
                    <a:pt x="799739" y="0"/>
                  </a:lnTo>
                  <a:lnTo>
                    <a:pt x="3198959" y="0"/>
                  </a:lnTo>
                  <a:lnTo>
                    <a:pt x="3998699" y="770024"/>
                  </a:lnTo>
                  <a:lnTo>
                    <a:pt x="3198959" y="1540049"/>
                  </a:lnTo>
                  <a:close/>
                </a:path>
              </a:pathLst>
            </a:custGeom>
            <a:solidFill>
              <a:srgbClr val="F4CCCC"/>
            </a:solidFill>
          </p:spPr>
          <p:txBody>
            <a:bodyPr wrap="square" lIns="0" tIns="0" rIns="0" bIns="0" rtlCol="0"/>
            <a:lstStyle/>
            <a:p/>
          </p:txBody>
        </p:sp>
        <p:sp>
          <p:nvSpPr>
            <p:cNvPr id="17" name="object 17"/>
            <p:cNvSpPr/>
            <p:nvPr/>
          </p:nvSpPr>
          <p:spPr>
            <a:xfrm>
              <a:off x="7628174" y="4097725"/>
              <a:ext cx="3999229" cy="1540510"/>
            </a:xfrm>
            <a:custGeom>
              <a:avLst/>
              <a:gdLst/>
              <a:ahLst/>
              <a:cxnLst/>
              <a:rect l="l" t="t" r="r" b="b"/>
              <a:pathLst>
                <a:path w="3999229" h="1540510">
                  <a:moveTo>
                    <a:pt x="0" y="770024"/>
                  </a:moveTo>
                  <a:lnTo>
                    <a:pt x="799739" y="0"/>
                  </a:lnTo>
                  <a:lnTo>
                    <a:pt x="3198959" y="0"/>
                  </a:lnTo>
                  <a:lnTo>
                    <a:pt x="3998699" y="770024"/>
                  </a:lnTo>
                  <a:lnTo>
                    <a:pt x="3198959" y="1540049"/>
                  </a:lnTo>
                  <a:lnTo>
                    <a:pt x="799739" y="1540049"/>
                  </a:lnTo>
                  <a:lnTo>
                    <a:pt x="0" y="770024"/>
                  </a:lnTo>
                  <a:close/>
                </a:path>
              </a:pathLst>
            </a:custGeom>
            <a:ln w="9524">
              <a:solidFill>
                <a:srgbClr val="000000"/>
              </a:solidFill>
            </a:ln>
          </p:spPr>
          <p:txBody>
            <a:bodyPr wrap="square" lIns="0" tIns="0" rIns="0" bIns="0" rtlCol="0"/>
            <a:lstStyle/>
            <a:p/>
          </p:txBody>
        </p:sp>
      </p:grpSp>
      <p:sp>
        <p:nvSpPr>
          <p:cNvPr id="18" name="object 18"/>
          <p:cNvSpPr txBox="1"/>
          <p:nvPr/>
        </p:nvSpPr>
        <p:spPr>
          <a:xfrm>
            <a:off x="8500940" y="4580602"/>
            <a:ext cx="1973580" cy="543560"/>
          </a:xfrm>
          <a:prstGeom prst="rect">
            <a:avLst/>
          </a:prstGeom>
        </p:spPr>
        <p:txBody>
          <a:bodyPr wrap="square" lIns="0" tIns="12700" rIns="0" bIns="0" rtlCol="0" vert="horz">
            <a:spAutoFit/>
          </a:bodyPr>
          <a:lstStyle/>
          <a:p>
            <a:pPr marL="12700">
              <a:lnSpc>
                <a:spcPct val="100000"/>
              </a:lnSpc>
              <a:spcBef>
                <a:spcPts val="100"/>
              </a:spcBef>
            </a:pPr>
            <a:r>
              <a:rPr dirty="0" sz="3400" spc="-65">
                <a:latin typeface="Arial MT"/>
                <a:cs typeface="Arial MT"/>
              </a:rPr>
              <a:t>W</a:t>
            </a:r>
            <a:r>
              <a:rPr dirty="0" sz="3400" spc="-5">
                <a:latin typeface="Arial MT"/>
                <a:cs typeface="Arial MT"/>
              </a:rPr>
              <a:t>e</a:t>
            </a:r>
            <a:r>
              <a:rPr dirty="0" sz="3400">
                <a:latin typeface="Arial MT"/>
                <a:cs typeface="Arial MT"/>
              </a:rPr>
              <a:t>b</a:t>
            </a:r>
            <a:r>
              <a:rPr dirty="0" sz="3400">
                <a:latin typeface="MS PGothic"/>
                <a:cs typeface="MS PGothic"/>
              </a:rPr>
              <a:t>サイト</a:t>
            </a:r>
            <a:endParaRPr sz="3400">
              <a:latin typeface="MS PGothic"/>
              <a:cs typeface="MS PGothic"/>
            </a:endParaRPr>
          </a:p>
        </p:txBody>
      </p:sp>
      <p:sp>
        <p:nvSpPr>
          <p:cNvPr id="19" name="object 19"/>
          <p:cNvSpPr/>
          <p:nvPr/>
        </p:nvSpPr>
        <p:spPr>
          <a:xfrm>
            <a:off x="3143125" y="4097725"/>
            <a:ext cx="0" cy="0"/>
          </a:xfrm>
          <a:custGeom>
            <a:avLst/>
            <a:gdLst/>
            <a:ahLst/>
            <a:cxnLst/>
            <a:rect l="l" t="t" r="r" b="b"/>
            <a:pathLst>
              <a:path w="0" h="0">
                <a:moveTo>
                  <a:pt x="0" y="-38099"/>
                </a:moveTo>
                <a:lnTo>
                  <a:pt x="0" y="38099"/>
                </a:lnTo>
              </a:path>
            </a:pathLst>
          </a:custGeom>
          <a:ln w="76199">
            <a:solidFill>
              <a:srgbClr val="A7A7A7"/>
            </a:solidFill>
          </a:ln>
        </p:spPr>
        <p:txBody>
          <a:bodyPr wrap="square" lIns="0" tIns="0" rIns="0" bIns="0" rtlCol="0"/>
          <a:lstStyle/>
          <a:p/>
        </p:txBody>
      </p:sp>
      <p:grpSp>
        <p:nvGrpSpPr>
          <p:cNvPr id="20" name="object 20"/>
          <p:cNvGrpSpPr/>
          <p:nvPr/>
        </p:nvGrpSpPr>
        <p:grpSpPr>
          <a:xfrm>
            <a:off x="3132049" y="3287274"/>
            <a:ext cx="6696075" cy="848994"/>
            <a:chOff x="3132049" y="3287274"/>
            <a:chExt cx="6696075" cy="848994"/>
          </a:xfrm>
        </p:grpSpPr>
        <p:sp>
          <p:nvSpPr>
            <p:cNvPr id="21" name="object 21"/>
            <p:cNvSpPr/>
            <p:nvPr/>
          </p:nvSpPr>
          <p:spPr>
            <a:xfrm>
              <a:off x="3170149" y="3287274"/>
              <a:ext cx="6619875" cy="459740"/>
            </a:xfrm>
            <a:custGeom>
              <a:avLst/>
              <a:gdLst/>
              <a:ahLst/>
              <a:cxnLst/>
              <a:rect l="l" t="t" r="r" b="b"/>
              <a:pathLst>
                <a:path w="6619875" h="459739">
                  <a:moveTo>
                    <a:pt x="3188174" y="0"/>
                  </a:moveTo>
                  <a:lnTo>
                    <a:pt x="3188174" y="459299"/>
                  </a:lnTo>
                </a:path>
                <a:path w="6619875" h="459739">
                  <a:moveTo>
                    <a:pt x="6619499" y="418724"/>
                  </a:moveTo>
                  <a:lnTo>
                    <a:pt x="0" y="391724"/>
                  </a:lnTo>
                </a:path>
              </a:pathLst>
            </a:custGeom>
            <a:ln w="76199">
              <a:solidFill>
                <a:srgbClr val="A7A7A7"/>
              </a:solidFill>
            </a:ln>
          </p:spPr>
          <p:txBody>
            <a:bodyPr wrap="square" lIns="0" tIns="0" rIns="0" bIns="0" rtlCol="0"/>
            <a:lstStyle/>
            <a:p/>
          </p:txBody>
        </p:sp>
        <p:sp>
          <p:nvSpPr>
            <p:cNvPr id="22" name="object 22"/>
            <p:cNvSpPr/>
            <p:nvPr/>
          </p:nvSpPr>
          <p:spPr>
            <a:xfrm>
              <a:off x="9731099" y="3638499"/>
              <a:ext cx="27305" cy="459740"/>
            </a:xfrm>
            <a:custGeom>
              <a:avLst/>
              <a:gdLst/>
              <a:ahLst/>
              <a:cxnLst/>
              <a:rect l="l" t="t" r="r" b="b"/>
              <a:pathLst>
                <a:path w="27304" h="459739">
                  <a:moveTo>
                    <a:pt x="13499" y="-38099"/>
                  </a:moveTo>
                  <a:lnTo>
                    <a:pt x="13499" y="497399"/>
                  </a:lnTo>
                </a:path>
              </a:pathLst>
            </a:custGeom>
            <a:ln w="103199">
              <a:solidFill>
                <a:srgbClr val="A7A7A7"/>
              </a:solidFill>
            </a:ln>
          </p:spPr>
          <p:txBody>
            <a:bodyPr wrap="square" lIns="0" tIns="0" rIns="0" bIns="0" rtlCol="0"/>
            <a:lstStyle/>
            <a:p/>
          </p:txBody>
        </p:sp>
      </p:grpSp>
      <p:grpSp>
        <p:nvGrpSpPr>
          <p:cNvPr id="23" name="object 23"/>
          <p:cNvGrpSpPr/>
          <p:nvPr/>
        </p:nvGrpSpPr>
        <p:grpSpPr>
          <a:xfrm>
            <a:off x="4286637" y="6190712"/>
            <a:ext cx="4386580" cy="1252855"/>
            <a:chOff x="4286637" y="6190712"/>
            <a:chExt cx="4386580" cy="1252855"/>
          </a:xfrm>
        </p:grpSpPr>
        <p:sp>
          <p:nvSpPr>
            <p:cNvPr id="24" name="object 24"/>
            <p:cNvSpPr/>
            <p:nvPr/>
          </p:nvSpPr>
          <p:spPr>
            <a:xfrm>
              <a:off x="4291400" y="6195474"/>
              <a:ext cx="4377055" cy="1243330"/>
            </a:xfrm>
            <a:custGeom>
              <a:avLst/>
              <a:gdLst/>
              <a:ahLst/>
              <a:cxnLst/>
              <a:rect l="l" t="t" r="r" b="b"/>
              <a:pathLst>
                <a:path w="4377055" h="1243329">
                  <a:moveTo>
                    <a:pt x="4169845" y="1242899"/>
                  </a:moveTo>
                  <a:lnTo>
                    <a:pt x="207154" y="1242899"/>
                  </a:lnTo>
                  <a:lnTo>
                    <a:pt x="159655" y="1237428"/>
                  </a:lnTo>
                  <a:lnTo>
                    <a:pt x="116053" y="1221844"/>
                  </a:lnTo>
                  <a:lnTo>
                    <a:pt x="77589" y="1197390"/>
                  </a:lnTo>
                  <a:lnTo>
                    <a:pt x="45509" y="1165310"/>
                  </a:lnTo>
                  <a:lnTo>
                    <a:pt x="21055" y="1126847"/>
                  </a:lnTo>
                  <a:lnTo>
                    <a:pt x="5471" y="1083244"/>
                  </a:lnTo>
                  <a:lnTo>
                    <a:pt x="0" y="1035745"/>
                  </a:lnTo>
                  <a:lnTo>
                    <a:pt x="0" y="207154"/>
                  </a:lnTo>
                  <a:lnTo>
                    <a:pt x="5471" y="159655"/>
                  </a:lnTo>
                  <a:lnTo>
                    <a:pt x="21055" y="116053"/>
                  </a:lnTo>
                  <a:lnTo>
                    <a:pt x="45509" y="77589"/>
                  </a:lnTo>
                  <a:lnTo>
                    <a:pt x="77589" y="45509"/>
                  </a:lnTo>
                  <a:lnTo>
                    <a:pt x="116053" y="21055"/>
                  </a:lnTo>
                  <a:lnTo>
                    <a:pt x="159655" y="5471"/>
                  </a:lnTo>
                  <a:lnTo>
                    <a:pt x="207154" y="0"/>
                  </a:lnTo>
                  <a:lnTo>
                    <a:pt x="4169845" y="0"/>
                  </a:lnTo>
                  <a:lnTo>
                    <a:pt x="4210448" y="4017"/>
                  </a:lnTo>
                  <a:lnTo>
                    <a:pt x="4249120" y="15768"/>
                  </a:lnTo>
                  <a:lnTo>
                    <a:pt x="4284775" y="34804"/>
                  </a:lnTo>
                  <a:lnTo>
                    <a:pt x="4316325" y="60674"/>
                  </a:lnTo>
                  <a:lnTo>
                    <a:pt x="4342195" y="92224"/>
                  </a:lnTo>
                  <a:lnTo>
                    <a:pt x="4361231" y="127879"/>
                  </a:lnTo>
                  <a:lnTo>
                    <a:pt x="4372982" y="166551"/>
                  </a:lnTo>
                  <a:lnTo>
                    <a:pt x="4376999" y="207154"/>
                  </a:lnTo>
                  <a:lnTo>
                    <a:pt x="4376999" y="1035745"/>
                  </a:lnTo>
                  <a:lnTo>
                    <a:pt x="4371528" y="1083244"/>
                  </a:lnTo>
                  <a:lnTo>
                    <a:pt x="4355944" y="1126847"/>
                  </a:lnTo>
                  <a:lnTo>
                    <a:pt x="4331490" y="1165310"/>
                  </a:lnTo>
                  <a:lnTo>
                    <a:pt x="4299410" y="1197390"/>
                  </a:lnTo>
                  <a:lnTo>
                    <a:pt x="4260947" y="1221844"/>
                  </a:lnTo>
                  <a:lnTo>
                    <a:pt x="4217344" y="1237428"/>
                  </a:lnTo>
                  <a:lnTo>
                    <a:pt x="4169845" y="1242899"/>
                  </a:lnTo>
                  <a:close/>
                </a:path>
              </a:pathLst>
            </a:custGeom>
            <a:solidFill>
              <a:srgbClr val="EA9999"/>
            </a:solidFill>
          </p:spPr>
          <p:txBody>
            <a:bodyPr wrap="square" lIns="0" tIns="0" rIns="0" bIns="0" rtlCol="0"/>
            <a:lstStyle/>
            <a:p/>
          </p:txBody>
        </p:sp>
        <p:sp>
          <p:nvSpPr>
            <p:cNvPr id="25" name="object 25"/>
            <p:cNvSpPr/>
            <p:nvPr/>
          </p:nvSpPr>
          <p:spPr>
            <a:xfrm>
              <a:off x="4291400" y="6195474"/>
              <a:ext cx="4377055" cy="1243330"/>
            </a:xfrm>
            <a:custGeom>
              <a:avLst/>
              <a:gdLst/>
              <a:ahLst/>
              <a:cxnLst/>
              <a:rect l="l" t="t" r="r" b="b"/>
              <a:pathLst>
                <a:path w="4377055" h="1243329">
                  <a:moveTo>
                    <a:pt x="0" y="207154"/>
                  </a:moveTo>
                  <a:lnTo>
                    <a:pt x="5471" y="159655"/>
                  </a:lnTo>
                  <a:lnTo>
                    <a:pt x="21055" y="116053"/>
                  </a:lnTo>
                  <a:lnTo>
                    <a:pt x="45509" y="77589"/>
                  </a:lnTo>
                  <a:lnTo>
                    <a:pt x="77589" y="45509"/>
                  </a:lnTo>
                  <a:lnTo>
                    <a:pt x="116053" y="21055"/>
                  </a:lnTo>
                  <a:lnTo>
                    <a:pt x="159655" y="5471"/>
                  </a:lnTo>
                  <a:lnTo>
                    <a:pt x="207154" y="0"/>
                  </a:lnTo>
                  <a:lnTo>
                    <a:pt x="4169845" y="0"/>
                  </a:lnTo>
                  <a:lnTo>
                    <a:pt x="4210448" y="4017"/>
                  </a:lnTo>
                  <a:lnTo>
                    <a:pt x="4249120" y="15768"/>
                  </a:lnTo>
                  <a:lnTo>
                    <a:pt x="4284775" y="34804"/>
                  </a:lnTo>
                  <a:lnTo>
                    <a:pt x="4316325" y="60674"/>
                  </a:lnTo>
                  <a:lnTo>
                    <a:pt x="4342195" y="92224"/>
                  </a:lnTo>
                  <a:lnTo>
                    <a:pt x="4361231" y="127879"/>
                  </a:lnTo>
                  <a:lnTo>
                    <a:pt x="4372982" y="166551"/>
                  </a:lnTo>
                  <a:lnTo>
                    <a:pt x="4376999" y="207154"/>
                  </a:lnTo>
                  <a:lnTo>
                    <a:pt x="4376999" y="1035745"/>
                  </a:lnTo>
                  <a:lnTo>
                    <a:pt x="4371528" y="1083244"/>
                  </a:lnTo>
                  <a:lnTo>
                    <a:pt x="4355944" y="1126847"/>
                  </a:lnTo>
                  <a:lnTo>
                    <a:pt x="4331490" y="1165310"/>
                  </a:lnTo>
                  <a:lnTo>
                    <a:pt x="4299410" y="1197390"/>
                  </a:lnTo>
                  <a:lnTo>
                    <a:pt x="4260947" y="1221844"/>
                  </a:lnTo>
                  <a:lnTo>
                    <a:pt x="4217344" y="1237428"/>
                  </a:lnTo>
                  <a:lnTo>
                    <a:pt x="4169845" y="1242899"/>
                  </a:lnTo>
                  <a:lnTo>
                    <a:pt x="207154" y="1242899"/>
                  </a:lnTo>
                  <a:lnTo>
                    <a:pt x="159655" y="1237428"/>
                  </a:lnTo>
                  <a:lnTo>
                    <a:pt x="116053" y="1221844"/>
                  </a:lnTo>
                  <a:lnTo>
                    <a:pt x="77589" y="1197390"/>
                  </a:lnTo>
                  <a:lnTo>
                    <a:pt x="45509" y="1165310"/>
                  </a:lnTo>
                  <a:lnTo>
                    <a:pt x="21055" y="1126847"/>
                  </a:lnTo>
                  <a:lnTo>
                    <a:pt x="5471" y="1083244"/>
                  </a:lnTo>
                  <a:lnTo>
                    <a:pt x="0" y="1035745"/>
                  </a:lnTo>
                  <a:lnTo>
                    <a:pt x="0" y="207154"/>
                  </a:lnTo>
                  <a:close/>
                </a:path>
              </a:pathLst>
            </a:custGeom>
            <a:ln w="9524">
              <a:solidFill>
                <a:srgbClr val="A7A7A7"/>
              </a:solidFill>
            </a:ln>
          </p:spPr>
          <p:txBody>
            <a:bodyPr wrap="square" lIns="0" tIns="0" rIns="0" bIns="0" rtlCol="0"/>
            <a:lstStyle/>
            <a:p/>
          </p:txBody>
        </p:sp>
      </p:grpSp>
      <p:sp>
        <p:nvSpPr>
          <p:cNvPr id="26" name="object 26"/>
          <p:cNvSpPr txBox="1"/>
          <p:nvPr/>
        </p:nvSpPr>
        <p:spPr>
          <a:xfrm>
            <a:off x="5552800" y="6509711"/>
            <a:ext cx="1854200" cy="574040"/>
          </a:xfrm>
          <a:prstGeom prst="rect">
            <a:avLst/>
          </a:prstGeom>
        </p:spPr>
        <p:txBody>
          <a:bodyPr wrap="square" lIns="0" tIns="12700" rIns="0" bIns="0" rtlCol="0" vert="horz">
            <a:spAutoFit/>
          </a:bodyPr>
          <a:lstStyle/>
          <a:p>
            <a:pPr marL="12700">
              <a:lnSpc>
                <a:spcPct val="100000"/>
              </a:lnSpc>
              <a:spcBef>
                <a:spcPts val="100"/>
              </a:spcBef>
            </a:pPr>
            <a:r>
              <a:rPr dirty="0" sz="3600">
                <a:latin typeface="MS PGothic"/>
                <a:cs typeface="MS PGothic"/>
              </a:rPr>
              <a:t>予防方法</a:t>
            </a:r>
            <a:endParaRPr sz="3600">
              <a:latin typeface="MS PGothic"/>
              <a:cs typeface="MS PGothic"/>
            </a:endParaRPr>
          </a:p>
        </p:txBody>
      </p:sp>
      <p:grpSp>
        <p:nvGrpSpPr>
          <p:cNvPr id="27" name="object 27"/>
          <p:cNvGrpSpPr/>
          <p:nvPr/>
        </p:nvGrpSpPr>
        <p:grpSpPr>
          <a:xfrm>
            <a:off x="382487" y="7991312"/>
            <a:ext cx="5548630" cy="1550035"/>
            <a:chOff x="382487" y="7991312"/>
            <a:chExt cx="5548630" cy="1550035"/>
          </a:xfrm>
        </p:grpSpPr>
        <p:sp>
          <p:nvSpPr>
            <p:cNvPr id="28" name="object 28"/>
            <p:cNvSpPr/>
            <p:nvPr/>
          </p:nvSpPr>
          <p:spPr>
            <a:xfrm>
              <a:off x="387250" y="7996074"/>
              <a:ext cx="5539105" cy="1540510"/>
            </a:xfrm>
            <a:custGeom>
              <a:avLst/>
              <a:gdLst/>
              <a:ahLst/>
              <a:cxnLst/>
              <a:rect l="l" t="t" r="r" b="b"/>
              <a:pathLst>
                <a:path w="5539105" h="1540509">
                  <a:moveTo>
                    <a:pt x="4430999" y="1540049"/>
                  </a:moveTo>
                  <a:lnTo>
                    <a:pt x="1107749" y="1540049"/>
                  </a:lnTo>
                  <a:lnTo>
                    <a:pt x="0" y="770024"/>
                  </a:lnTo>
                  <a:lnTo>
                    <a:pt x="1107749" y="0"/>
                  </a:lnTo>
                  <a:lnTo>
                    <a:pt x="4430999" y="0"/>
                  </a:lnTo>
                  <a:lnTo>
                    <a:pt x="5538749" y="770024"/>
                  </a:lnTo>
                  <a:lnTo>
                    <a:pt x="4430999" y="1540049"/>
                  </a:lnTo>
                  <a:close/>
                </a:path>
              </a:pathLst>
            </a:custGeom>
            <a:solidFill>
              <a:srgbClr val="F4CCCC"/>
            </a:solidFill>
          </p:spPr>
          <p:txBody>
            <a:bodyPr wrap="square" lIns="0" tIns="0" rIns="0" bIns="0" rtlCol="0"/>
            <a:lstStyle/>
            <a:p/>
          </p:txBody>
        </p:sp>
        <p:sp>
          <p:nvSpPr>
            <p:cNvPr id="29" name="object 29"/>
            <p:cNvSpPr/>
            <p:nvPr/>
          </p:nvSpPr>
          <p:spPr>
            <a:xfrm>
              <a:off x="387250" y="7996074"/>
              <a:ext cx="5539105" cy="1540510"/>
            </a:xfrm>
            <a:custGeom>
              <a:avLst/>
              <a:gdLst/>
              <a:ahLst/>
              <a:cxnLst/>
              <a:rect l="l" t="t" r="r" b="b"/>
              <a:pathLst>
                <a:path w="5539105" h="1540509">
                  <a:moveTo>
                    <a:pt x="0" y="770024"/>
                  </a:moveTo>
                  <a:lnTo>
                    <a:pt x="1107749" y="0"/>
                  </a:lnTo>
                  <a:lnTo>
                    <a:pt x="4430999" y="0"/>
                  </a:lnTo>
                  <a:lnTo>
                    <a:pt x="5538749" y="770024"/>
                  </a:lnTo>
                  <a:lnTo>
                    <a:pt x="4430999" y="1540049"/>
                  </a:lnTo>
                  <a:lnTo>
                    <a:pt x="1107749" y="1540049"/>
                  </a:lnTo>
                  <a:lnTo>
                    <a:pt x="0" y="770024"/>
                  </a:lnTo>
                  <a:close/>
                </a:path>
              </a:pathLst>
            </a:custGeom>
            <a:ln w="9524">
              <a:solidFill>
                <a:srgbClr val="000000"/>
              </a:solidFill>
            </a:ln>
          </p:spPr>
          <p:txBody>
            <a:bodyPr wrap="square" lIns="0" tIns="0" rIns="0" bIns="0" rtlCol="0"/>
            <a:lstStyle/>
            <a:p/>
          </p:txBody>
        </p:sp>
      </p:grpSp>
      <p:sp>
        <p:nvSpPr>
          <p:cNvPr id="30" name="object 30"/>
          <p:cNvSpPr txBox="1"/>
          <p:nvPr/>
        </p:nvSpPr>
        <p:spPr>
          <a:xfrm>
            <a:off x="1568025" y="7823759"/>
            <a:ext cx="2984500" cy="1397000"/>
          </a:xfrm>
          <a:prstGeom prst="rect">
            <a:avLst/>
          </a:prstGeom>
        </p:spPr>
        <p:txBody>
          <a:bodyPr wrap="square" lIns="0" tIns="241300" rIns="0" bIns="0" rtlCol="0" vert="horz">
            <a:spAutoFit/>
          </a:bodyPr>
          <a:lstStyle/>
          <a:p>
            <a:pPr marL="12700">
              <a:lnSpc>
                <a:spcPct val="100000"/>
              </a:lnSpc>
              <a:spcBef>
                <a:spcPts val="1900"/>
              </a:spcBef>
            </a:pPr>
            <a:r>
              <a:rPr dirty="0" sz="3000">
                <a:latin typeface="MS PGothic"/>
                <a:cs typeface="MS PGothic"/>
              </a:rPr>
              <a:t>添付ファイルを</a:t>
            </a:r>
            <a:endParaRPr sz="3000">
              <a:latin typeface="MS PGothic"/>
              <a:cs typeface="MS PGothic"/>
            </a:endParaRPr>
          </a:p>
          <a:p>
            <a:pPr marL="12700">
              <a:lnSpc>
                <a:spcPct val="100000"/>
              </a:lnSpc>
              <a:spcBef>
                <a:spcPts val="1800"/>
              </a:spcBef>
            </a:pPr>
            <a:r>
              <a:rPr dirty="0" sz="3000" spc="-5">
                <a:latin typeface="MS PGothic"/>
                <a:cs typeface="MS PGothic"/>
              </a:rPr>
              <a:t>むやみに開かない</a:t>
            </a:r>
            <a:endParaRPr sz="3000">
              <a:latin typeface="MS PGothic"/>
              <a:cs typeface="MS PGothic"/>
            </a:endParaRPr>
          </a:p>
        </p:txBody>
      </p:sp>
      <p:grpSp>
        <p:nvGrpSpPr>
          <p:cNvPr id="31" name="object 31"/>
          <p:cNvGrpSpPr/>
          <p:nvPr/>
        </p:nvGrpSpPr>
        <p:grpSpPr>
          <a:xfrm>
            <a:off x="6893912" y="7925637"/>
            <a:ext cx="5548630" cy="1550035"/>
            <a:chOff x="6893912" y="7925637"/>
            <a:chExt cx="5548630" cy="1550035"/>
          </a:xfrm>
        </p:grpSpPr>
        <p:sp>
          <p:nvSpPr>
            <p:cNvPr id="32" name="object 32"/>
            <p:cNvSpPr/>
            <p:nvPr/>
          </p:nvSpPr>
          <p:spPr>
            <a:xfrm>
              <a:off x="6898675" y="7930399"/>
              <a:ext cx="5539105" cy="1540510"/>
            </a:xfrm>
            <a:custGeom>
              <a:avLst/>
              <a:gdLst/>
              <a:ahLst/>
              <a:cxnLst/>
              <a:rect l="l" t="t" r="r" b="b"/>
              <a:pathLst>
                <a:path w="5539105" h="1540509">
                  <a:moveTo>
                    <a:pt x="4430999" y="1540049"/>
                  </a:moveTo>
                  <a:lnTo>
                    <a:pt x="1107749" y="1540049"/>
                  </a:lnTo>
                  <a:lnTo>
                    <a:pt x="0" y="770024"/>
                  </a:lnTo>
                  <a:lnTo>
                    <a:pt x="1107749" y="0"/>
                  </a:lnTo>
                  <a:lnTo>
                    <a:pt x="4430999" y="0"/>
                  </a:lnTo>
                  <a:lnTo>
                    <a:pt x="5538749" y="770024"/>
                  </a:lnTo>
                  <a:lnTo>
                    <a:pt x="4430999" y="1540049"/>
                  </a:lnTo>
                  <a:close/>
                </a:path>
              </a:pathLst>
            </a:custGeom>
            <a:solidFill>
              <a:srgbClr val="F4CCCC"/>
            </a:solidFill>
          </p:spPr>
          <p:txBody>
            <a:bodyPr wrap="square" lIns="0" tIns="0" rIns="0" bIns="0" rtlCol="0"/>
            <a:lstStyle/>
            <a:p/>
          </p:txBody>
        </p:sp>
        <p:sp>
          <p:nvSpPr>
            <p:cNvPr id="33" name="object 33"/>
            <p:cNvSpPr/>
            <p:nvPr/>
          </p:nvSpPr>
          <p:spPr>
            <a:xfrm>
              <a:off x="6898675" y="7930399"/>
              <a:ext cx="5539105" cy="1540510"/>
            </a:xfrm>
            <a:custGeom>
              <a:avLst/>
              <a:gdLst/>
              <a:ahLst/>
              <a:cxnLst/>
              <a:rect l="l" t="t" r="r" b="b"/>
              <a:pathLst>
                <a:path w="5539105" h="1540509">
                  <a:moveTo>
                    <a:pt x="0" y="770024"/>
                  </a:moveTo>
                  <a:lnTo>
                    <a:pt x="1107749" y="0"/>
                  </a:lnTo>
                  <a:lnTo>
                    <a:pt x="4430999" y="0"/>
                  </a:lnTo>
                  <a:lnTo>
                    <a:pt x="5538749" y="770024"/>
                  </a:lnTo>
                  <a:lnTo>
                    <a:pt x="4430999" y="1540049"/>
                  </a:lnTo>
                  <a:lnTo>
                    <a:pt x="1107749" y="1540049"/>
                  </a:lnTo>
                  <a:lnTo>
                    <a:pt x="0" y="770024"/>
                  </a:lnTo>
                  <a:close/>
                </a:path>
              </a:pathLst>
            </a:custGeom>
            <a:ln w="9524">
              <a:solidFill>
                <a:srgbClr val="000000"/>
              </a:solidFill>
            </a:ln>
          </p:spPr>
          <p:txBody>
            <a:bodyPr wrap="square" lIns="0" tIns="0" rIns="0" bIns="0" rtlCol="0"/>
            <a:lstStyle/>
            <a:p/>
          </p:txBody>
        </p:sp>
      </p:grpSp>
      <p:sp>
        <p:nvSpPr>
          <p:cNvPr id="34" name="object 34"/>
          <p:cNvSpPr txBox="1"/>
          <p:nvPr/>
        </p:nvSpPr>
        <p:spPr>
          <a:xfrm>
            <a:off x="8079451" y="7758085"/>
            <a:ext cx="3157855" cy="1397000"/>
          </a:xfrm>
          <a:prstGeom prst="rect">
            <a:avLst/>
          </a:prstGeom>
        </p:spPr>
        <p:txBody>
          <a:bodyPr wrap="square" lIns="0" tIns="12700" rIns="0" bIns="0" rtlCol="0" vert="horz">
            <a:spAutoFit/>
          </a:bodyPr>
          <a:lstStyle/>
          <a:p>
            <a:pPr marL="12700" marR="5080">
              <a:lnSpc>
                <a:spcPct val="150000"/>
              </a:lnSpc>
              <a:spcBef>
                <a:spcPts val="100"/>
              </a:spcBef>
            </a:pPr>
            <a:r>
              <a:rPr dirty="0" sz="3000">
                <a:latin typeface="MS PGothic"/>
                <a:cs typeface="MS PGothic"/>
              </a:rPr>
              <a:t>怪しい</a:t>
            </a:r>
            <a:r>
              <a:rPr dirty="0" sz="3000" spc="-60">
                <a:latin typeface="Arial MT"/>
                <a:cs typeface="Arial MT"/>
              </a:rPr>
              <a:t>W</a:t>
            </a:r>
            <a:r>
              <a:rPr dirty="0" sz="3000" spc="-5">
                <a:latin typeface="Arial MT"/>
                <a:cs typeface="Arial MT"/>
              </a:rPr>
              <a:t>e</a:t>
            </a:r>
            <a:r>
              <a:rPr dirty="0" sz="3000">
                <a:latin typeface="Arial MT"/>
                <a:cs typeface="Arial MT"/>
              </a:rPr>
              <a:t>b</a:t>
            </a:r>
            <a:r>
              <a:rPr dirty="0" sz="3000">
                <a:latin typeface="MS PGothic"/>
                <a:cs typeface="MS PGothic"/>
              </a:rPr>
              <a:t>サイトは </a:t>
            </a:r>
            <a:r>
              <a:rPr dirty="0" sz="3000">
                <a:latin typeface="MS PGothic"/>
                <a:cs typeface="MS PGothic"/>
              </a:rPr>
              <a:t>表示しない設定</a:t>
            </a:r>
            <a:endParaRPr sz="3000">
              <a:latin typeface="MS PGothic"/>
              <a:cs typeface="MS PGothic"/>
            </a:endParaRPr>
          </a:p>
        </p:txBody>
      </p:sp>
      <p:grpSp>
        <p:nvGrpSpPr>
          <p:cNvPr id="35" name="object 35"/>
          <p:cNvGrpSpPr/>
          <p:nvPr/>
        </p:nvGrpSpPr>
        <p:grpSpPr>
          <a:xfrm>
            <a:off x="382487" y="3660662"/>
            <a:ext cx="5548630" cy="5893435"/>
            <a:chOff x="382487" y="3660662"/>
            <a:chExt cx="5548630" cy="5893435"/>
          </a:xfrm>
        </p:grpSpPr>
        <p:sp>
          <p:nvSpPr>
            <p:cNvPr id="36" name="object 36"/>
            <p:cNvSpPr/>
            <p:nvPr/>
          </p:nvSpPr>
          <p:spPr>
            <a:xfrm>
              <a:off x="3143125" y="3665475"/>
              <a:ext cx="13970" cy="4330700"/>
            </a:xfrm>
            <a:custGeom>
              <a:avLst/>
              <a:gdLst/>
              <a:ahLst/>
              <a:cxnLst/>
              <a:rect l="l" t="t" r="r" b="b"/>
              <a:pathLst>
                <a:path w="13969" h="4330700">
                  <a:moveTo>
                    <a:pt x="0" y="1972299"/>
                  </a:moveTo>
                  <a:lnTo>
                    <a:pt x="13499" y="4330599"/>
                  </a:lnTo>
                </a:path>
                <a:path w="13969" h="4330700">
                  <a:moveTo>
                    <a:pt x="0" y="0"/>
                  </a:moveTo>
                  <a:lnTo>
                    <a:pt x="0" y="405899"/>
                  </a:lnTo>
                </a:path>
              </a:pathLst>
            </a:custGeom>
            <a:ln w="76199">
              <a:solidFill>
                <a:srgbClr val="A7A7A7"/>
              </a:solidFill>
            </a:ln>
          </p:spPr>
          <p:txBody>
            <a:bodyPr wrap="square" lIns="0" tIns="0" rIns="0" bIns="0" rtlCol="0"/>
            <a:lstStyle/>
            <a:p/>
          </p:txBody>
        </p:sp>
        <p:sp>
          <p:nvSpPr>
            <p:cNvPr id="37" name="object 37"/>
            <p:cNvSpPr/>
            <p:nvPr/>
          </p:nvSpPr>
          <p:spPr>
            <a:xfrm>
              <a:off x="3146687" y="3665425"/>
              <a:ext cx="23495" cy="375285"/>
            </a:xfrm>
            <a:custGeom>
              <a:avLst/>
              <a:gdLst/>
              <a:ahLst/>
              <a:cxnLst/>
              <a:rect l="l" t="t" r="r" b="b"/>
              <a:pathLst>
                <a:path w="23494" h="375285">
                  <a:moveTo>
                    <a:pt x="23437" y="0"/>
                  </a:moveTo>
                  <a:lnTo>
                    <a:pt x="0" y="375261"/>
                  </a:lnTo>
                </a:path>
              </a:pathLst>
            </a:custGeom>
            <a:ln w="9524">
              <a:solidFill>
                <a:srgbClr val="A7A7A7"/>
              </a:solidFill>
            </a:ln>
          </p:spPr>
          <p:txBody>
            <a:bodyPr wrap="square" lIns="0" tIns="0" rIns="0" bIns="0" rtlCol="0"/>
            <a:lstStyle/>
            <a:p/>
          </p:txBody>
        </p:sp>
        <p:sp>
          <p:nvSpPr>
            <p:cNvPr id="38" name="object 38"/>
            <p:cNvSpPr/>
            <p:nvPr/>
          </p:nvSpPr>
          <p:spPr>
            <a:xfrm>
              <a:off x="3130985" y="4039705"/>
              <a:ext cx="31750" cy="44450"/>
            </a:xfrm>
            <a:custGeom>
              <a:avLst/>
              <a:gdLst/>
              <a:ahLst/>
              <a:cxnLst/>
              <a:rect l="l" t="t" r="r" b="b"/>
              <a:pathLst>
                <a:path w="31750" h="44450">
                  <a:moveTo>
                    <a:pt x="13007" y="44121"/>
                  </a:moveTo>
                  <a:lnTo>
                    <a:pt x="0" y="0"/>
                  </a:lnTo>
                  <a:lnTo>
                    <a:pt x="31404" y="1961"/>
                  </a:lnTo>
                  <a:lnTo>
                    <a:pt x="13007" y="44121"/>
                  </a:lnTo>
                  <a:close/>
                </a:path>
              </a:pathLst>
            </a:custGeom>
            <a:solidFill>
              <a:srgbClr val="A7A7A7"/>
            </a:solidFill>
          </p:spPr>
          <p:txBody>
            <a:bodyPr wrap="square" lIns="0" tIns="0" rIns="0" bIns="0" rtlCol="0"/>
            <a:lstStyle/>
            <a:p/>
          </p:txBody>
        </p:sp>
        <p:sp>
          <p:nvSpPr>
            <p:cNvPr id="39" name="object 39"/>
            <p:cNvSpPr/>
            <p:nvPr/>
          </p:nvSpPr>
          <p:spPr>
            <a:xfrm>
              <a:off x="3130985" y="4039705"/>
              <a:ext cx="31750" cy="44450"/>
            </a:xfrm>
            <a:custGeom>
              <a:avLst/>
              <a:gdLst/>
              <a:ahLst/>
              <a:cxnLst/>
              <a:rect l="l" t="t" r="r" b="b"/>
              <a:pathLst>
                <a:path w="31750" h="44450">
                  <a:moveTo>
                    <a:pt x="0" y="0"/>
                  </a:moveTo>
                  <a:lnTo>
                    <a:pt x="13007" y="44121"/>
                  </a:lnTo>
                  <a:lnTo>
                    <a:pt x="31404" y="1961"/>
                  </a:lnTo>
                  <a:lnTo>
                    <a:pt x="0" y="0"/>
                  </a:lnTo>
                  <a:close/>
                </a:path>
              </a:pathLst>
            </a:custGeom>
            <a:ln w="9524">
              <a:solidFill>
                <a:srgbClr val="A7A7A7"/>
              </a:solidFill>
            </a:ln>
          </p:spPr>
          <p:txBody>
            <a:bodyPr wrap="square" lIns="0" tIns="0" rIns="0" bIns="0" rtlCol="0"/>
            <a:lstStyle/>
            <a:p/>
          </p:txBody>
        </p:sp>
        <p:sp>
          <p:nvSpPr>
            <p:cNvPr id="40" name="object 40"/>
            <p:cNvSpPr/>
            <p:nvPr/>
          </p:nvSpPr>
          <p:spPr>
            <a:xfrm>
              <a:off x="1157275" y="4084550"/>
              <a:ext cx="3999229" cy="1540510"/>
            </a:xfrm>
            <a:custGeom>
              <a:avLst/>
              <a:gdLst/>
              <a:ahLst/>
              <a:cxnLst/>
              <a:rect l="l" t="t" r="r" b="b"/>
              <a:pathLst>
                <a:path w="3999229" h="1540510">
                  <a:moveTo>
                    <a:pt x="3198959" y="1540049"/>
                  </a:moveTo>
                  <a:lnTo>
                    <a:pt x="799739" y="1540049"/>
                  </a:lnTo>
                  <a:lnTo>
                    <a:pt x="0" y="770024"/>
                  </a:lnTo>
                  <a:lnTo>
                    <a:pt x="799739" y="0"/>
                  </a:lnTo>
                  <a:lnTo>
                    <a:pt x="3198959" y="0"/>
                  </a:lnTo>
                  <a:lnTo>
                    <a:pt x="3998699" y="770024"/>
                  </a:lnTo>
                  <a:lnTo>
                    <a:pt x="3198959" y="1540049"/>
                  </a:lnTo>
                  <a:close/>
                </a:path>
              </a:pathLst>
            </a:custGeom>
            <a:solidFill>
              <a:srgbClr val="F4CCCC"/>
            </a:solidFill>
          </p:spPr>
          <p:txBody>
            <a:bodyPr wrap="square" lIns="0" tIns="0" rIns="0" bIns="0" rtlCol="0"/>
            <a:lstStyle/>
            <a:p/>
          </p:txBody>
        </p:sp>
        <p:sp>
          <p:nvSpPr>
            <p:cNvPr id="41" name="object 41"/>
            <p:cNvSpPr/>
            <p:nvPr/>
          </p:nvSpPr>
          <p:spPr>
            <a:xfrm>
              <a:off x="1157275" y="4084550"/>
              <a:ext cx="3999229" cy="1540510"/>
            </a:xfrm>
            <a:custGeom>
              <a:avLst/>
              <a:gdLst/>
              <a:ahLst/>
              <a:cxnLst/>
              <a:rect l="l" t="t" r="r" b="b"/>
              <a:pathLst>
                <a:path w="3999229" h="1540510">
                  <a:moveTo>
                    <a:pt x="0" y="770024"/>
                  </a:moveTo>
                  <a:lnTo>
                    <a:pt x="799739" y="0"/>
                  </a:lnTo>
                  <a:lnTo>
                    <a:pt x="3198959" y="0"/>
                  </a:lnTo>
                  <a:lnTo>
                    <a:pt x="3998699" y="770024"/>
                  </a:lnTo>
                  <a:lnTo>
                    <a:pt x="3198959" y="1540049"/>
                  </a:lnTo>
                  <a:lnTo>
                    <a:pt x="799739" y="1540049"/>
                  </a:lnTo>
                  <a:lnTo>
                    <a:pt x="0" y="770024"/>
                  </a:lnTo>
                  <a:close/>
                </a:path>
              </a:pathLst>
            </a:custGeom>
            <a:ln w="9524">
              <a:solidFill>
                <a:srgbClr val="000000"/>
              </a:solidFill>
            </a:ln>
          </p:spPr>
          <p:txBody>
            <a:bodyPr wrap="square" lIns="0" tIns="0" rIns="0" bIns="0" rtlCol="0"/>
            <a:lstStyle/>
            <a:p/>
          </p:txBody>
        </p:sp>
        <p:sp>
          <p:nvSpPr>
            <p:cNvPr id="42" name="object 42"/>
            <p:cNvSpPr/>
            <p:nvPr/>
          </p:nvSpPr>
          <p:spPr>
            <a:xfrm>
              <a:off x="387250" y="8009250"/>
              <a:ext cx="5539105" cy="1540510"/>
            </a:xfrm>
            <a:custGeom>
              <a:avLst/>
              <a:gdLst/>
              <a:ahLst/>
              <a:cxnLst/>
              <a:rect l="l" t="t" r="r" b="b"/>
              <a:pathLst>
                <a:path w="5539105" h="1540509">
                  <a:moveTo>
                    <a:pt x="4430999" y="1540049"/>
                  </a:moveTo>
                  <a:lnTo>
                    <a:pt x="1107749" y="1540049"/>
                  </a:lnTo>
                  <a:lnTo>
                    <a:pt x="0" y="770024"/>
                  </a:lnTo>
                  <a:lnTo>
                    <a:pt x="1107749" y="0"/>
                  </a:lnTo>
                  <a:lnTo>
                    <a:pt x="4430999" y="0"/>
                  </a:lnTo>
                  <a:lnTo>
                    <a:pt x="5538749" y="770024"/>
                  </a:lnTo>
                  <a:lnTo>
                    <a:pt x="4430999" y="1540049"/>
                  </a:lnTo>
                  <a:close/>
                </a:path>
              </a:pathLst>
            </a:custGeom>
            <a:solidFill>
              <a:srgbClr val="F4CCCC"/>
            </a:solidFill>
          </p:spPr>
          <p:txBody>
            <a:bodyPr wrap="square" lIns="0" tIns="0" rIns="0" bIns="0" rtlCol="0"/>
            <a:lstStyle/>
            <a:p/>
          </p:txBody>
        </p:sp>
        <p:sp>
          <p:nvSpPr>
            <p:cNvPr id="43" name="object 43"/>
            <p:cNvSpPr/>
            <p:nvPr/>
          </p:nvSpPr>
          <p:spPr>
            <a:xfrm>
              <a:off x="387250" y="8009250"/>
              <a:ext cx="5539105" cy="1540510"/>
            </a:xfrm>
            <a:custGeom>
              <a:avLst/>
              <a:gdLst/>
              <a:ahLst/>
              <a:cxnLst/>
              <a:rect l="l" t="t" r="r" b="b"/>
              <a:pathLst>
                <a:path w="5539105" h="1540509">
                  <a:moveTo>
                    <a:pt x="0" y="770024"/>
                  </a:moveTo>
                  <a:lnTo>
                    <a:pt x="1107749" y="0"/>
                  </a:lnTo>
                  <a:lnTo>
                    <a:pt x="4430999" y="0"/>
                  </a:lnTo>
                  <a:lnTo>
                    <a:pt x="5538749" y="770024"/>
                  </a:lnTo>
                  <a:lnTo>
                    <a:pt x="4430999" y="1540049"/>
                  </a:lnTo>
                  <a:lnTo>
                    <a:pt x="1107749" y="1540049"/>
                  </a:lnTo>
                  <a:lnTo>
                    <a:pt x="0" y="770024"/>
                  </a:lnTo>
                  <a:close/>
                </a:path>
              </a:pathLst>
            </a:custGeom>
            <a:ln w="9524">
              <a:solidFill>
                <a:srgbClr val="000000"/>
              </a:solidFill>
            </a:ln>
          </p:spPr>
          <p:txBody>
            <a:bodyPr wrap="square" lIns="0" tIns="0" rIns="0" bIns="0" rtlCol="0"/>
            <a:lstStyle/>
            <a:p/>
          </p:txBody>
        </p:sp>
      </p:grpSp>
      <p:grpSp>
        <p:nvGrpSpPr>
          <p:cNvPr id="44" name="object 44"/>
          <p:cNvGrpSpPr/>
          <p:nvPr/>
        </p:nvGrpSpPr>
        <p:grpSpPr>
          <a:xfrm>
            <a:off x="6893912" y="4066613"/>
            <a:ext cx="5548630" cy="5391785"/>
            <a:chOff x="6893912" y="4066613"/>
            <a:chExt cx="5548630" cy="5391785"/>
          </a:xfrm>
        </p:grpSpPr>
        <p:sp>
          <p:nvSpPr>
            <p:cNvPr id="45" name="object 45"/>
            <p:cNvSpPr/>
            <p:nvPr/>
          </p:nvSpPr>
          <p:spPr>
            <a:xfrm>
              <a:off x="9744599" y="5637775"/>
              <a:ext cx="0" cy="2358390"/>
            </a:xfrm>
            <a:custGeom>
              <a:avLst/>
              <a:gdLst/>
              <a:ahLst/>
              <a:cxnLst/>
              <a:rect l="l" t="t" r="r" b="b"/>
              <a:pathLst>
                <a:path w="0" h="2358390">
                  <a:moveTo>
                    <a:pt x="0" y="0"/>
                  </a:moveTo>
                  <a:lnTo>
                    <a:pt x="0" y="2358299"/>
                  </a:lnTo>
                </a:path>
              </a:pathLst>
            </a:custGeom>
            <a:ln w="76199">
              <a:solidFill>
                <a:srgbClr val="A7A7A7"/>
              </a:solidFill>
            </a:ln>
          </p:spPr>
          <p:txBody>
            <a:bodyPr wrap="square" lIns="0" tIns="0" rIns="0" bIns="0" rtlCol="0"/>
            <a:lstStyle/>
            <a:p/>
          </p:txBody>
        </p:sp>
        <p:sp>
          <p:nvSpPr>
            <p:cNvPr id="46" name="object 46"/>
            <p:cNvSpPr/>
            <p:nvPr/>
          </p:nvSpPr>
          <p:spPr>
            <a:xfrm>
              <a:off x="7628175" y="4071376"/>
              <a:ext cx="3999229" cy="1649730"/>
            </a:xfrm>
            <a:custGeom>
              <a:avLst/>
              <a:gdLst/>
              <a:ahLst/>
              <a:cxnLst/>
              <a:rect l="l" t="t" r="r" b="b"/>
              <a:pathLst>
                <a:path w="3999229" h="1649729">
                  <a:moveTo>
                    <a:pt x="3198959" y="1649399"/>
                  </a:moveTo>
                  <a:lnTo>
                    <a:pt x="799739" y="1649399"/>
                  </a:lnTo>
                  <a:lnTo>
                    <a:pt x="0" y="824699"/>
                  </a:lnTo>
                  <a:lnTo>
                    <a:pt x="799739" y="0"/>
                  </a:lnTo>
                  <a:lnTo>
                    <a:pt x="3198959" y="0"/>
                  </a:lnTo>
                  <a:lnTo>
                    <a:pt x="3998699" y="824699"/>
                  </a:lnTo>
                  <a:lnTo>
                    <a:pt x="3198959" y="1649399"/>
                  </a:lnTo>
                  <a:close/>
                </a:path>
              </a:pathLst>
            </a:custGeom>
            <a:solidFill>
              <a:srgbClr val="F4CCCC"/>
            </a:solidFill>
          </p:spPr>
          <p:txBody>
            <a:bodyPr wrap="square" lIns="0" tIns="0" rIns="0" bIns="0" rtlCol="0"/>
            <a:lstStyle/>
            <a:p/>
          </p:txBody>
        </p:sp>
        <p:sp>
          <p:nvSpPr>
            <p:cNvPr id="47" name="object 47"/>
            <p:cNvSpPr/>
            <p:nvPr/>
          </p:nvSpPr>
          <p:spPr>
            <a:xfrm>
              <a:off x="7628175" y="4071376"/>
              <a:ext cx="3999229" cy="1649730"/>
            </a:xfrm>
            <a:custGeom>
              <a:avLst/>
              <a:gdLst/>
              <a:ahLst/>
              <a:cxnLst/>
              <a:rect l="l" t="t" r="r" b="b"/>
              <a:pathLst>
                <a:path w="3999229" h="1649729">
                  <a:moveTo>
                    <a:pt x="0" y="824699"/>
                  </a:moveTo>
                  <a:lnTo>
                    <a:pt x="799739" y="0"/>
                  </a:lnTo>
                  <a:lnTo>
                    <a:pt x="3198959" y="0"/>
                  </a:lnTo>
                  <a:lnTo>
                    <a:pt x="3998699" y="824699"/>
                  </a:lnTo>
                  <a:lnTo>
                    <a:pt x="3198959" y="1649399"/>
                  </a:lnTo>
                  <a:lnTo>
                    <a:pt x="799739" y="1649399"/>
                  </a:lnTo>
                  <a:lnTo>
                    <a:pt x="0" y="824699"/>
                  </a:lnTo>
                  <a:close/>
                </a:path>
              </a:pathLst>
            </a:custGeom>
            <a:ln w="9524">
              <a:solidFill>
                <a:srgbClr val="000000"/>
              </a:solidFill>
            </a:ln>
          </p:spPr>
          <p:txBody>
            <a:bodyPr wrap="square" lIns="0" tIns="0" rIns="0" bIns="0" rtlCol="0"/>
            <a:lstStyle/>
            <a:p/>
          </p:txBody>
        </p:sp>
        <p:sp>
          <p:nvSpPr>
            <p:cNvPr id="48" name="object 48"/>
            <p:cNvSpPr/>
            <p:nvPr/>
          </p:nvSpPr>
          <p:spPr>
            <a:xfrm>
              <a:off x="6898675" y="7913099"/>
              <a:ext cx="5539105" cy="1540510"/>
            </a:xfrm>
            <a:custGeom>
              <a:avLst/>
              <a:gdLst/>
              <a:ahLst/>
              <a:cxnLst/>
              <a:rect l="l" t="t" r="r" b="b"/>
              <a:pathLst>
                <a:path w="5539105" h="1540509">
                  <a:moveTo>
                    <a:pt x="4430999" y="1540049"/>
                  </a:moveTo>
                  <a:lnTo>
                    <a:pt x="1107749" y="1540049"/>
                  </a:lnTo>
                  <a:lnTo>
                    <a:pt x="0" y="770024"/>
                  </a:lnTo>
                  <a:lnTo>
                    <a:pt x="1107749" y="0"/>
                  </a:lnTo>
                  <a:lnTo>
                    <a:pt x="4430999" y="0"/>
                  </a:lnTo>
                  <a:lnTo>
                    <a:pt x="5538749" y="770024"/>
                  </a:lnTo>
                  <a:lnTo>
                    <a:pt x="4430999" y="1540049"/>
                  </a:lnTo>
                  <a:close/>
                </a:path>
              </a:pathLst>
            </a:custGeom>
            <a:solidFill>
              <a:srgbClr val="F4CCCC"/>
            </a:solidFill>
          </p:spPr>
          <p:txBody>
            <a:bodyPr wrap="square" lIns="0" tIns="0" rIns="0" bIns="0" rtlCol="0"/>
            <a:lstStyle/>
            <a:p/>
          </p:txBody>
        </p:sp>
        <p:sp>
          <p:nvSpPr>
            <p:cNvPr id="49" name="object 49"/>
            <p:cNvSpPr/>
            <p:nvPr/>
          </p:nvSpPr>
          <p:spPr>
            <a:xfrm>
              <a:off x="6898675" y="7913099"/>
              <a:ext cx="5539105" cy="1540510"/>
            </a:xfrm>
            <a:custGeom>
              <a:avLst/>
              <a:gdLst/>
              <a:ahLst/>
              <a:cxnLst/>
              <a:rect l="l" t="t" r="r" b="b"/>
              <a:pathLst>
                <a:path w="5539105" h="1540509">
                  <a:moveTo>
                    <a:pt x="0" y="770024"/>
                  </a:moveTo>
                  <a:lnTo>
                    <a:pt x="1107749" y="0"/>
                  </a:lnTo>
                  <a:lnTo>
                    <a:pt x="4430999" y="0"/>
                  </a:lnTo>
                  <a:lnTo>
                    <a:pt x="5538749" y="770024"/>
                  </a:lnTo>
                  <a:lnTo>
                    <a:pt x="4430999" y="1540049"/>
                  </a:lnTo>
                  <a:lnTo>
                    <a:pt x="1107749" y="1540049"/>
                  </a:lnTo>
                  <a:lnTo>
                    <a:pt x="0" y="770024"/>
                  </a:lnTo>
                  <a:close/>
                </a:path>
              </a:pathLst>
            </a:custGeom>
            <a:ln w="9524">
              <a:solidFill>
                <a:srgbClr val="000000"/>
              </a:solidFill>
            </a:ln>
          </p:spPr>
          <p:txBody>
            <a:bodyPr wrap="square" lIns="0" tIns="0" rIns="0" bIns="0" rtlCol="0"/>
            <a:lstStyle/>
            <a:p/>
          </p:txBody>
        </p:sp>
      </p:grpSp>
      <p:sp>
        <p:nvSpPr>
          <p:cNvPr id="50" name="object 50"/>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3780052" y="4343958"/>
            <a:ext cx="5443220" cy="1000760"/>
          </a:xfrm>
          <a:prstGeom prst="rect"/>
        </p:spPr>
        <p:txBody>
          <a:bodyPr wrap="square" lIns="0" tIns="12700" rIns="0" bIns="0" rtlCol="0" vert="horz">
            <a:spAutoFit/>
          </a:bodyPr>
          <a:lstStyle/>
          <a:p>
            <a:pPr marL="12700">
              <a:lnSpc>
                <a:spcPct val="100000"/>
              </a:lnSpc>
              <a:spcBef>
                <a:spcPts val="100"/>
              </a:spcBef>
            </a:pPr>
            <a:r>
              <a:rPr dirty="0" spc="-5"/>
              <a:t>ウイルスの検知</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531400"/>
            <a:ext cx="5443220" cy="1000760"/>
          </a:xfrm>
          <a:prstGeom prst="rect"/>
        </p:spPr>
        <p:txBody>
          <a:bodyPr wrap="square" lIns="0" tIns="12700" rIns="0" bIns="0" rtlCol="0" vert="horz">
            <a:spAutoFit/>
          </a:bodyPr>
          <a:lstStyle/>
          <a:p>
            <a:pPr marL="12700">
              <a:lnSpc>
                <a:spcPct val="100000"/>
              </a:lnSpc>
              <a:spcBef>
                <a:spcPts val="100"/>
              </a:spcBef>
            </a:pPr>
            <a:r>
              <a:rPr dirty="0" spc="-5"/>
              <a:t>ウイルスの検知</a:t>
            </a:r>
          </a:p>
        </p:txBody>
      </p:sp>
      <p:sp>
        <p:nvSpPr>
          <p:cNvPr id="7" name="object 7"/>
          <p:cNvSpPr/>
          <p:nvPr/>
        </p:nvSpPr>
        <p:spPr>
          <a:xfrm>
            <a:off x="282800" y="2475600"/>
            <a:ext cx="12439650" cy="4576445"/>
          </a:xfrm>
          <a:custGeom>
            <a:avLst/>
            <a:gdLst/>
            <a:ahLst/>
            <a:cxnLst/>
            <a:rect l="l" t="t" r="r" b="b"/>
            <a:pathLst>
              <a:path w="12439650" h="4576445">
                <a:moveTo>
                  <a:pt x="0" y="0"/>
                </a:moveTo>
                <a:lnTo>
                  <a:pt x="12439199" y="0"/>
                </a:lnTo>
                <a:lnTo>
                  <a:pt x="12439199" y="4575899"/>
                </a:lnTo>
                <a:lnTo>
                  <a:pt x="0" y="4575899"/>
                </a:lnTo>
                <a:lnTo>
                  <a:pt x="0" y="0"/>
                </a:lnTo>
                <a:close/>
              </a:path>
            </a:pathLst>
          </a:custGeom>
          <a:ln w="19049">
            <a:solidFill>
              <a:srgbClr val="C82506"/>
            </a:solidFill>
          </a:ln>
        </p:spPr>
        <p:txBody>
          <a:bodyPr wrap="square" lIns="0" tIns="0" rIns="0" bIns="0" rtlCol="0"/>
          <a:lstStyle/>
          <a:p/>
        </p:txBody>
      </p:sp>
      <p:sp>
        <p:nvSpPr>
          <p:cNvPr id="8" name="object 8"/>
          <p:cNvSpPr txBox="1"/>
          <p:nvPr/>
        </p:nvSpPr>
        <p:spPr>
          <a:xfrm>
            <a:off x="355825" y="2440700"/>
            <a:ext cx="12186285" cy="4465955"/>
          </a:xfrm>
          <a:prstGeom prst="rect">
            <a:avLst/>
          </a:prstGeom>
        </p:spPr>
        <p:txBody>
          <a:bodyPr wrap="square" lIns="0" tIns="109220" rIns="0" bIns="0" rtlCol="0" vert="horz">
            <a:spAutoFit/>
          </a:bodyPr>
          <a:lstStyle/>
          <a:p>
            <a:pPr marL="245745" indent="-233679">
              <a:lnSpc>
                <a:spcPct val="100000"/>
              </a:lnSpc>
              <a:spcBef>
                <a:spcPts val="860"/>
              </a:spcBef>
              <a:buSzPct val="96666"/>
              <a:buFont typeface="Arial"/>
              <a:buChar char="●"/>
              <a:tabLst>
                <a:tab pos="246379" algn="l"/>
              </a:tabLst>
            </a:pPr>
            <a:r>
              <a:rPr dirty="0" sz="3000" spc="25">
                <a:latin typeface="MS PGothic"/>
                <a:cs typeface="MS PGothic"/>
              </a:rPr>
              <a:t>ウイルスの検知</a:t>
            </a:r>
            <a:endParaRPr sz="3000">
              <a:latin typeface="MS PGothic"/>
              <a:cs typeface="MS PGothic"/>
            </a:endParaRPr>
          </a:p>
          <a:p>
            <a:pPr marL="12700">
              <a:lnSpc>
                <a:spcPct val="100000"/>
              </a:lnSpc>
              <a:spcBef>
                <a:spcPts val="770"/>
              </a:spcBef>
            </a:pPr>
            <a:r>
              <a:rPr dirty="0" sz="3000" spc="25">
                <a:latin typeface="MS PGothic"/>
                <a:cs typeface="MS PGothic"/>
              </a:rPr>
              <a:t>コンピュータには、必ずウイルス対策ソフトをインストー</a:t>
            </a:r>
            <a:r>
              <a:rPr dirty="0" sz="3000" spc="80">
                <a:latin typeface="MS PGothic"/>
                <a:cs typeface="MS PGothic"/>
              </a:rPr>
              <a:t>ル</a:t>
            </a:r>
            <a:r>
              <a:rPr dirty="0" sz="3000" spc="20">
                <a:solidFill>
                  <a:srgbClr val="C82506"/>
                </a:solidFill>
                <a:latin typeface="MS PGothic"/>
                <a:cs typeface="MS PGothic"/>
              </a:rPr>
              <a:t>して</a:t>
            </a:r>
            <a:endParaRPr sz="3000">
              <a:latin typeface="MS PGothic"/>
              <a:cs typeface="MS PGothic"/>
            </a:endParaRPr>
          </a:p>
          <a:p>
            <a:pPr marL="12700" marR="1548765">
              <a:lnSpc>
                <a:spcPct val="121400"/>
              </a:lnSpc>
            </a:pPr>
            <a:r>
              <a:rPr dirty="0" sz="3000" spc="25">
                <a:solidFill>
                  <a:srgbClr val="C82506"/>
                </a:solidFill>
                <a:latin typeface="MS PGothic"/>
                <a:cs typeface="MS PGothic"/>
              </a:rPr>
              <a:t>お</a:t>
            </a:r>
            <a:r>
              <a:rPr dirty="0" sz="3000" spc="20">
                <a:solidFill>
                  <a:srgbClr val="C82506"/>
                </a:solidFill>
                <a:latin typeface="MS PGothic"/>
                <a:cs typeface="MS PGothic"/>
              </a:rPr>
              <a:t>き</a:t>
            </a:r>
            <a:r>
              <a:rPr dirty="0" sz="3000" spc="25">
                <a:solidFill>
                  <a:srgbClr val="C82506"/>
                </a:solidFill>
                <a:latin typeface="MS PGothic"/>
                <a:cs typeface="MS PGothic"/>
              </a:rPr>
              <a:t>ます</a:t>
            </a:r>
            <a:r>
              <a:rPr dirty="0" sz="3000" spc="15">
                <a:latin typeface="MS PGothic"/>
                <a:cs typeface="MS PGothic"/>
              </a:rPr>
              <a:t>。</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対策</a:t>
            </a:r>
            <a:r>
              <a:rPr dirty="0" sz="3000" spc="20">
                <a:latin typeface="MS PGothic"/>
                <a:cs typeface="MS PGothic"/>
              </a:rPr>
              <a:t>ソフ</a:t>
            </a:r>
            <a:r>
              <a:rPr dirty="0" sz="3000" spc="15">
                <a:latin typeface="MS PGothic"/>
                <a:cs typeface="MS PGothic"/>
              </a:rPr>
              <a:t>ト</a:t>
            </a:r>
            <a:r>
              <a:rPr dirty="0" sz="3000" spc="30">
                <a:latin typeface="MS PGothic"/>
                <a:cs typeface="MS PGothic"/>
              </a:rPr>
              <a:t>は</a:t>
            </a:r>
            <a:r>
              <a:rPr dirty="0" sz="3000" spc="15">
                <a:latin typeface="MS PGothic"/>
                <a:cs typeface="MS PGothic"/>
              </a:rPr>
              <a:t>、</a:t>
            </a:r>
            <a:r>
              <a:rPr dirty="0" sz="3000" spc="30">
                <a:latin typeface="MS PGothic"/>
                <a:cs typeface="MS PGothic"/>
              </a:rPr>
              <a:t>既知</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の情報</a:t>
            </a:r>
            <a:r>
              <a:rPr dirty="0" sz="3000" spc="10">
                <a:latin typeface="MS PGothic"/>
                <a:cs typeface="MS PGothic"/>
              </a:rPr>
              <a:t>（</a:t>
            </a:r>
            <a:r>
              <a:rPr dirty="0" sz="3000" spc="25">
                <a:latin typeface="MS PGothic"/>
                <a:cs typeface="MS PGothic"/>
              </a:rPr>
              <a:t>シグネチ</a:t>
            </a:r>
            <a:r>
              <a:rPr dirty="0" sz="3000" spc="20">
                <a:latin typeface="MS PGothic"/>
                <a:cs typeface="MS PGothic"/>
              </a:rPr>
              <a:t>ャ コ</a:t>
            </a:r>
            <a:r>
              <a:rPr dirty="0" sz="3000" spc="25">
                <a:latin typeface="MS PGothic"/>
                <a:cs typeface="MS PGothic"/>
              </a:rPr>
              <a:t>ー</a:t>
            </a:r>
            <a:r>
              <a:rPr dirty="0" sz="3000" spc="20">
                <a:latin typeface="MS PGothic"/>
                <a:cs typeface="MS PGothic"/>
              </a:rPr>
              <a:t>ド</a:t>
            </a:r>
            <a:r>
              <a:rPr dirty="0" sz="3000" spc="-80">
                <a:latin typeface="MS PGothic"/>
                <a:cs typeface="MS PGothic"/>
              </a:rPr>
              <a:t> </a:t>
            </a:r>
            <a:r>
              <a:rPr dirty="0" sz="3000" spc="15">
                <a:latin typeface="MS PGothic"/>
                <a:cs typeface="MS PGothic"/>
              </a:rPr>
              <a:t>）</a:t>
            </a:r>
            <a:r>
              <a:rPr dirty="0" sz="3000" spc="25">
                <a:latin typeface="MS PGothic"/>
                <a:cs typeface="MS PGothic"/>
              </a:rPr>
              <a:t>を</a:t>
            </a:r>
            <a:r>
              <a:rPr dirty="0" sz="3000" spc="30">
                <a:latin typeface="MS PGothic"/>
                <a:cs typeface="MS PGothic"/>
              </a:rPr>
              <a:t>ウ</a:t>
            </a:r>
            <a:r>
              <a:rPr dirty="0" sz="3000" spc="25">
                <a:latin typeface="MS PGothic"/>
                <a:cs typeface="MS PGothic"/>
              </a:rPr>
              <a:t>イ</a:t>
            </a:r>
            <a:r>
              <a:rPr dirty="0" sz="3000" spc="35">
                <a:latin typeface="MS PGothic"/>
                <a:cs typeface="MS PGothic"/>
              </a:rPr>
              <a:t>ル</a:t>
            </a:r>
            <a:r>
              <a:rPr dirty="0" sz="3000" spc="30">
                <a:latin typeface="MS PGothic"/>
                <a:cs typeface="MS PGothic"/>
              </a:rPr>
              <a:t>ス</a:t>
            </a:r>
            <a:r>
              <a:rPr dirty="0" sz="3000" spc="35">
                <a:latin typeface="MS PGothic"/>
                <a:cs typeface="MS PGothic"/>
              </a:rPr>
              <a:t>定義</a:t>
            </a:r>
            <a:r>
              <a:rPr dirty="0" sz="3000" spc="25">
                <a:latin typeface="MS PGothic"/>
                <a:cs typeface="MS PGothic"/>
              </a:rPr>
              <a:t>ファイ</a:t>
            </a:r>
            <a:r>
              <a:rPr dirty="0" sz="3000" spc="20">
                <a:latin typeface="MS PGothic"/>
                <a:cs typeface="MS PGothic"/>
              </a:rPr>
              <a:t>ル</a:t>
            </a:r>
            <a:r>
              <a:rPr dirty="0" sz="3000" spc="20">
                <a:solidFill>
                  <a:srgbClr val="C82506"/>
                </a:solidFill>
                <a:latin typeface="MS PGothic"/>
                <a:cs typeface="MS PGothic"/>
              </a:rPr>
              <a:t>とし</a:t>
            </a:r>
            <a:r>
              <a:rPr dirty="0" sz="3000" spc="30">
                <a:solidFill>
                  <a:srgbClr val="C82506"/>
                </a:solidFill>
                <a:latin typeface="MS PGothic"/>
                <a:cs typeface="MS PGothic"/>
              </a:rPr>
              <a:t>て</a:t>
            </a:r>
            <a:r>
              <a:rPr dirty="0" sz="3000" spc="20">
                <a:latin typeface="MS PGothic"/>
                <a:cs typeface="MS PGothic"/>
              </a:rPr>
              <a:t>もっ</a:t>
            </a:r>
            <a:r>
              <a:rPr dirty="0" sz="3000" spc="25">
                <a:latin typeface="MS PGothic"/>
                <a:cs typeface="MS PGothic"/>
              </a:rPr>
              <a:t>ていて</a:t>
            </a:r>
            <a:r>
              <a:rPr dirty="0" sz="3000" spc="15">
                <a:latin typeface="MS PGothic"/>
                <a:cs typeface="MS PGothic"/>
              </a:rPr>
              <a:t>、</a:t>
            </a:r>
            <a:r>
              <a:rPr dirty="0" sz="3000" spc="20">
                <a:latin typeface="MS PGothic"/>
                <a:cs typeface="MS PGothic"/>
              </a:rPr>
              <a:t>こ</a:t>
            </a:r>
            <a:r>
              <a:rPr dirty="0" sz="3000" spc="30">
                <a:latin typeface="MS PGothic"/>
                <a:cs typeface="MS PGothic"/>
              </a:rPr>
              <a:t>れ</a:t>
            </a:r>
            <a:r>
              <a:rPr dirty="0" sz="3000" spc="20">
                <a:latin typeface="MS PGothic"/>
                <a:cs typeface="MS PGothic"/>
              </a:rPr>
              <a:t>と</a:t>
            </a:r>
            <a:r>
              <a:rPr dirty="0" sz="3000" spc="30">
                <a:latin typeface="MS PGothic"/>
                <a:cs typeface="MS PGothic"/>
              </a:rPr>
              <a:t>比較</a:t>
            </a:r>
            <a:r>
              <a:rPr dirty="0" sz="3000" spc="20">
                <a:latin typeface="MS PGothic"/>
                <a:cs typeface="MS PGothic"/>
              </a:rPr>
              <a:t>し</a:t>
            </a:r>
            <a:r>
              <a:rPr dirty="0" sz="3000" spc="25">
                <a:latin typeface="MS PGothic"/>
                <a:cs typeface="MS PGothic"/>
              </a:rPr>
              <a:t>て</a:t>
            </a:r>
            <a:endParaRPr sz="3000">
              <a:latin typeface="MS PGothic"/>
              <a:cs typeface="MS PGothic"/>
            </a:endParaRPr>
          </a:p>
          <a:p>
            <a:pPr marL="12700" marR="5080">
              <a:lnSpc>
                <a:spcPct val="121400"/>
              </a:lnSpc>
            </a:pP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の検知</a:t>
            </a:r>
            <a:r>
              <a:rPr dirty="0" sz="3000" spc="10">
                <a:latin typeface="MS PGothic"/>
                <a:cs typeface="MS PGothic"/>
              </a:rPr>
              <a:t>・</a:t>
            </a:r>
            <a:r>
              <a:rPr dirty="0" sz="3000" spc="30">
                <a:latin typeface="MS PGothic"/>
                <a:cs typeface="MS PGothic"/>
              </a:rPr>
              <a:t>駆除</a:t>
            </a:r>
            <a:r>
              <a:rPr dirty="0" sz="3000" spc="20">
                <a:latin typeface="MS PGothic"/>
                <a:cs typeface="MS PGothic"/>
              </a:rPr>
              <a:t>を</a:t>
            </a:r>
            <a:r>
              <a:rPr dirty="0" sz="3000" spc="30">
                <a:latin typeface="MS PGothic"/>
                <a:cs typeface="MS PGothic"/>
              </a:rPr>
              <a:t>行</a:t>
            </a:r>
            <a:r>
              <a:rPr dirty="0" sz="3000" spc="25">
                <a:latin typeface="MS PGothic"/>
                <a:cs typeface="MS PGothic"/>
              </a:rPr>
              <a:t>います</a:t>
            </a:r>
            <a:r>
              <a:rPr dirty="0" sz="3000" spc="15">
                <a:latin typeface="MS PGothic"/>
                <a:cs typeface="MS PGothic"/>
              </a:rPr>
              <a:t>。</a:t>
            </a:r>
            <a:r>
              <a:rPr dirty="0" sz="3000" spc="20">
                <a:latin typeface="MS PGothic"/>
                <a:cs typeface="MS PGothic"/>
              </a:rPr>
              <a:t>こ</a:t>
            </a:r>
            <a:r>
              <a:rPr dirty="0" sz="3000" spc="30">
                <a:latin typeface="MS PGothic"/>
                <a:cs typeface="MS PGothic"/>
              </a:rPr>
              <a:t>れ</a:t>
            </a:r>
            <a:r>
              <a:rPr dirty="0" sz="3000" spc="20">
                <a:latin typeface="MS PGothic"/>
                <a:cs typeface="MS PGothic"/>
              </a:rPr>
              <a:t>を</a:t>
            </a:r>
            <a:r>
              <a:rPr dirty="0" sz="3000" spc="25">
                <a:latin typeface="MS PGothic"/>
                <a:cs typeface="MS PGothic"/>
              </a:rPr>
              <a:t>、</a:t>
            </a:r>
            <a:r>
              <a:rPr dirty="0" sz="3000" spc="35">
                <a:latin typeface="MS PGothic"/>
                <a:cs typeface="MS PGothic"/>
              </a:rPr>
              <a:t>パ</a:t>
            </a:r>
            <a:r>
              <a:rPr dirty="0" sz="3000" spc="25">
                <a:latin typeface="MS PGothic"/>
                <a:cs typeface="MS PGothic"/>
              </a:rPr>
              <a:t>タ</a:t>
            </a:r>
            <a:r>
              <a:rPr dirty="0" sz="3000" spc="30">
                <a:latin typeface="MS PGothic"/>
                <a:cs typeface="MS PGothic"/>
              </a:rPr>
              <a:t>ーンマ</a:t>
            </a:r>
            <a:r>
              <a:rPr dirty="0" sz="3000" spc="25">
                <a:latin typeface="MS PGothic"/>
                <a:cs typeface="MS PGothic"/>
              </a:rPr>
              <a:t>ッ</a:t>
            </a:r>
            <a:r>
              <a:rPr dirty="0" sz="3000" spc="30">
                <a:latin typeface="MS PGothic"/>
                <a:cs typeface="MS PGothic"/>
              </a:rPr>
              <a:t>チング</a:t>
            </a:r>
            <a:r>
              <a:rPr dirty="0" sz="3000" spc="35">
                <a:latin typeface="MS PGothic"/>
                <a:cs typeface="MS PGothic"/>
              </a:rPr>
              <a:t>方</a:t>
            </a:r>
            <a:r>
              <a:rPr dirty="0" sz="3000" spc="20">
                <a:latin typeface="MS PGothic"/>
                <a:cs typeface="MS PGothic"/>
              </a:rPr>
              <a:t>式</a:t>
            </a:r>
            <a:r>
              <a:rPr dirty="0" sz="3000" spc="20">
                <a:solidFill>
                  <a:srgbClr val="C82506"/>
                </a:solidFill>
                <a:latin typeface="MS PGothic"/>
                <a:cs typeface="MS PGothic"/>
              </a:rPr>
              <a:t>と</a:t>
            </a:r>
            <a:r>
              <a:rPr dirty="0" sz="3000" spc="25">
                <a:solidFill>
                  <a:srgbClr val="C82506"/>
                </a:solidFill>
                <a:latin typeface="MS PGothic"/>
                <a:cs typeface="MS PGothic"/>
              </a:rPr>
              <a:t>いいま す</a:t>
            </a:r>
            <a:r>
              <a:rPr dirty="0" sz="3000" spc="15">
                <a:latin typeface="MS PGothic"/>
                <a:cs typeface="MS PGothic"/>
              </a:rPr>
              <a:t>。</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は毎日新</a:t>
            </a:r>
            <a:r>
              <a:rPr dirty="0" sz="3000" spc="20">
                <a:latin typeface="MS PGothic"/>
                <a:cs typeface="MS PGothic"/>
              </a:rPr>
              <a:t>し</a:t>
            </a:r>
            <a:r>
              <a:rPr dirty="0" sz="3000" spc="25">
                <a:latin typeface="MS PGothic"/>
                <a:cs typeface="MS PGothic"/>
              </a:rPr>
              <a:t>い</a:t>
            </a:r>
            <a:r>
              <a:rPr dirty="0" sz="3000" spc="30">
                <a:latin typeface="MS PGothic"/>
                <a:cs typeface="MS PGothic"/>
              </a:rPr>
              <a:t>種類の</a:t>
            </a:r>
            <a:r>
              <a:rPr dirty="0" sz="3000" spc="20">
                <a:latin typeface="MS PGothic"/>
                <a:cs typeface="MS PGothic"/>
              </a:rPr>
              <a:t>も</a:t>
            </a:r>
            <a:r>
              <a:rPr dirty="0" sz="3000" spc="30">
                <a:latin typeface="MS PGothic"/>
                <a:cs typeface="MS PGothic"/>
              </a:rPr>
              <a:t>のが作</a:t>
            </a:r>
            <a:r>
              <a:rPr dirty="0" sz="3000" spc="20">
                <a:latin typeface="MS PGothic"/>
                <a:cs typeface="MS PGothic"/>
              </a:rPr>
              <a:t>ら</a:t>
            </a:r>
            <a:r>
              <a:rPr dirty="0" sz="3000" spc="30">
                <a:latin typeface="MS PGothic"/>
                <a:cs typeface="MS PGothic"/>
              </a:rPr>
              <a:t>れ</a:t>
            </a:r>
            <a:r>
              <a:rPr dirty="0" sz="3000" spc="25">
                <a:latin typeface="MS PGothic"/>
                <a:cs typeface="MS PGothic"/>
              </a:rPr>
              <a:t>てい</a:t>
            </a:r>
            <a:r>
              <a:rPr dirty="0" sz="3000" spc="10">
                <a:latin typeface="MS PGothic"/>
                <a:cs typeface="MS PGothic"/>
              </a:rPr>
              <a:t>る</a:t>
            </a:r>
            <a:r>
              <a:rPr dirty="0" sz="3000" spc="35">
                <a:solidFill>
                  <a:srgbClr val="C82506"/>
                </a:solidFill>
                <a:latin typeface="MS PGothic"/>
                <a:cs typeface="MS PGothic"/>
              </a:rPr>
              <a:t>の</a:t>
            </a:r>
            <a:r>
              <a:rPr dirty="0" sz="3000" spc="25">
                <a:solidFill>
                  <a:srgbClr val="C82506"/>
                </a:solidFill>
                <a:latin typeface="MS PGothic"/>
                <a:cs typeface="MS PGothic"/>
              </a:rPr>
              <a:t>で</a:t>
            </a:r>
            <a:r>
              <a:rPr dirty="0" sz="3000" spc="15">
                <a:latin typeface="MS PGothic"/>
                <a:cs typeface="MS PGothic"/>
              </a:rPr>
              <a:t>、</a:t>
            </a:r>
            <a:r>
              <a:rPr dirty="0" sz="3000" spc="30">
                <a:latin typeface="MS PGothic"/>
                <a:cs typeface="MS PGothic"/>
              </a:rPr>
              <a:t>最新の</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 に</a:t>
            </a:r>
            <a:r>
              <a:rPr dirty="0" sz="3000" spc="20">
                <a:latin typeface="MS PGothic"/>
                <a:cs typeface="MS PGothic"/>
              </a:rPr>
              <a:t>も</a:t>
            </a:r>
            <a:r>
              <a:rPr dirty="0" sz="3000" spc="30">
                <a:latin typeface="MS PGothic"/>
                <a:cs typeface="MS PGothic"/>
              </a:rPr>
              <a:t>対応</a:t>
            </a:r>
            <a:r>
              <a:rPr dirty="0" sz="3000" spc="25">
                <a:latin typeface="MS PGothic"/>
                <a:cs typeface="MS PGothic"/>
              </a:rPr>
              <a:t>で</a:t>
            </a:r>
            <a:r>
              <a:rPr dirty="0" sz="3000" spc="20">
                <a:latin typeface="MS PGothic"/>
                <a:cs typeface="MS PGothic"/>
              </a:rPr>
              <a:t>き</a:t>
            </a:r>
            <a:r>
              <a:rPr dirty="0" sz="3000" spc="30">
                <a:latin typeface="MS PGothic"/>
                <a:cs typeface="MS PGothic"/>
              </a:rPr>
              <a:t>る</a:t>
            </a:r>
            <a:r>
              <a:rPr dirty="0" sz="3000" spc="25">
                <a:solidFill>
                  <a:srgbClr val="C82506"/>
                </a:solidFill>
                <a:latin typeface="MS PGothic"/>
                <a:cs typeface="MS PGothic"/>
              </a:rPr>
              <a:t>よ</a:t>
            </a:r>
            <a:r>
              <a:rPr dirty="0" sz="3000" spc="15">
                <a:solidFill>
                  <a:srgbClr val="C82506"/>
                </a:solidFill>
                <a:latin typeface="MS PGothic"/>
                <a:cs typeface="MS PGothic"/>
              </a:rPr>
              <a:t>う</a:t>
            </a:r>
            <a:r>
              <a:rPr dirty="0" sz="3000" spc="15">
                <a:latin typeface="MS PGothic"/>
                <a:cs typeface="MS PGothic"/>
              </a:rPr>
              <a:t>、</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定義</a:t>
            </a:r>
            <a:r>
              <a:rPr dirty="0" sz="3000" spc="20">
                <a:latin typeface="MS PGothic"/>
                <a:cs typeface="MS PGothic"/>
              </a:rPr>
              <a:t>ファイ</a:t>
            </a:r>
            <a:r>
              <a:rPr dirty="0" sz="3000" spc="30">
                <a:latin typeface="MS PGothic"/>
                <a:cs typeface="MS PGothic"/>
              </a:rPr>
              <a:t>ルは定期的</a:t>
            </a:r>
            <a:r>
              <a:rPr dirty="0" sz="3000" spc="25">
                <a:latin typeface="MS PGothic"/>
                <a:cs typeface="MS PGothic"/>
              </a:rPr>
              <a:t>に</a:t>
            </a:r>
            <a:r>
              <a:rPr dirty="0" sz="3000" spc="30">
                <a:latin typeface="MS PGothic"/>
                <a:cs typeface="MS PGothic"/>
              </a:rPr>
              <a:t>更新</a:t>
            </a:r>
            <a:r>
              <a:rPr dirty="0" sz="3000" spc="25">
                <a:latin typeface="MS PGothic"/>
                <a:cs typeface="MS PGothic"/>
              </a:rPr>
              <a:t>する</a:t>
            </a:r>
            <a:r>
              <a:rPr dirty="0" sz="3000" spc="30">
                <a:latin typeface="MS PGothic"/>
                <a:cs typeface="MS PGothic"/>
              </a:rPr>
              <a:t>必要が</a:t>
            </a:r>
            <a:r>
              <a:rPr dirty="0" sz="3000" spc="25">
                <a:latin typeface="MS PGothic"/>
                <a:cs typeface="MS PGothic"/>
              </a:rPr>
              <a:t>あ</a:t>
            </a:r>
            <a:r>
              <a:rPr dirty="0" sz="3000" spc="20">
                <a:latin typeface="MS PGothic"/>
                <a:cs typeface="MS PGothic"/>
              </a:rPr>
              <a:t>り </a:t>
            </a:r>
            <a:r>
              <a:rPr dirty="0" sz="3000" spc="25">
                <a:latin typeface="MS PGothic"/>
                <a:cs typeface="MS PGothic"/>
              </a:rPr>
              <a:t>ます</a:t>
            </a:r>
            <a:r>
              <a:rPr dirty="0" sz="3000" spc="15">
                <a:latin typeface="MS PGothic"/>
                <a:cs typeface="MS PGothic"/>
              </a:rPr>
              <a:t>。</a:t>
            </a:r>
            <a:endParaRPr sz="3000">
              <a:latin typeface="MS PGothic"/>
              <a:cs typeface="MS PGothic"/>
            </a:endParaRPr>
          </a:p>
        </p:txBody>
      </p:sp>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607104"/>
            <a:ext cx="4526915" cy="873125"/>
          </a:xfrm>
          <a:prstGeom prst="rect"/>
        </p:spPr>
        <p:txBody>
          <a:bodyPr wrap="square" lIns="0" tIns="13970" rIns="0" bIns="0" rtlCol="0" vert="horz">
            <a:spAutoFit/>
          </a:bodyPr>
          <a:lstStyle/>
          <a:p>
            <a:pPr marL="12700">
              <a:lnSpc>
                <a:spcPct val="100000"/>
              </a:lnSpc>
              <a:spcBef>
                <a:spcPts val="110"/>
              </a:spcBef>
            </a:pPr>
            <a:r>
              <a:rPr dirty="0" sz="5550" spc="5"/>
              <a:t>考えてみよう！</a:t>
            </a:r>
            <a:endParaRPr sz="5550"/>
          </a:p>
        </p:txBody>
      </p:sp>
      <p:sp>
        <p:nvSpPr>
          <p:cNvPr id="7" name="object 7"/>
          <p:cNvSpPr txBox="1"/>
          <p:nvPr/>
        </p:nvSpPr>
        <p:spPr>
          <a:xfrm>
            <a:off x="505725" y="2743725"/>
            <a:ext cx="12359005" cy="2245995"/>
          </a:xfrm>
          <a:prstGeom prst="rect">
            <a:avLst/>
          </a:prstGeom>
        </p:spPr>
        <p:txBody>
          <a:bodyPr wrap="square" lIns="0" tIns="109220" rIns="0" bIns="0" rtlCol="0" vert="horz">
            <a:spAutoFit/>
          </a:bodyPr>
          <a:lstStyle/>
          <a:p>
            <a:pPr marL="245745" indent="-233679">
              <a:lnSpc>
                <a:spcPct val="100000"/>
              </a:lnSpc>
              <a:spcBef>
                <a:spcPts val="860"/>
              </a:spcBef>
              <a:buSzPct val="96666"/>
              <a:buFont typeface="Arial"/>
              <a:buChar char="●"/>
              <a:tabLst>
                <a:tab pos="246379" algn="l"/>
              </a:tabLst>
            </a:pPr>
            <a:r>
              <a:rPr dirty="0" sz="3000" spc="25">
                <a:latin typeface="MS PGothic"/>
                <a:cs typeface="MS PGothic"/>
              </a:rPr>
              <a:t>ウイルスの検知</a:t>
            </a:r>
            <a:endParaRPr sz="3000">
              <a:latin typeface="MS PGothic"/>
              <a:cs typeface="MS PGothic"/>
            </a:endParaRPr>
          </a:p>
          <a:p>
            <a:pPr marL="12700" marR="5080">
              <a:lnSpc>
                <a:spcPct val="121400"/>
              </a:lnSpc>
            </a:pP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対策</a:t>
            </a:r>
            <a:r>
              <a:rPr dirty="0" sz="3000" spc="20">
                <a:latin typeface="MS PGothic"/>
                <a:cs typeface="MS PGothic"/>
              </a:rPr>
              <a:t>ソフ</a:t>
            </a:r>
            <a:r>
              <a:rPr dirty="0" sz="3000" spc="15">
                <a:latin typeface="MS PGothic"/>
                <a:cs typeface="MS PGothic"/>
              </a:rPr>
              <a:t>ト</a:t>
            </a:r>
            <a:r>
              <a:rPr dirty="0" sz="3000" spc="30">
                <a:latin typeface="MS PGothic"/>
                <a:cs typeface="MS PGothic"/>
              </a:rPr>
              <a:t>は</a:t>
            </a:r>
            <a:r>
              <a:rPr dirty="0" sz="3000" spc="15">
                <a:latin typeface="MS PGothic"/>
                <a:cs typeface="MS PGothic"/>
              </a:rPr>
              <a:t>、</a:t>
            </a:r>
            <a:r>
              <a:rPr dirty="0" sz="3000" spc="30">
                <a:latin typeface="MS PGothic"/>
                <a:cs typeface="MS PGothic"/>
              </a:rPr>
              <a:t>既知</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の情報</a:t>
            </a:r>
            <a:r>
              <a:rPr dirty="0" sz="3000" spc="10">
                <a:latin typeface="MS PGothic"/>
                <a:cs typeface="MS PGothic"/>
              </a:rPr>
              <a:t>（</a:t>
            </a:r>
            <a:r>
              <a:rPr dirty="0" sz="3000" spc="25">
                <a:latin typeface="MS PGothic"/>
                <a:cs typeface="MS PGothic"/>
              </a:rPr>
              <a:t>シグネチ</a:t>
            </a:r>
            <a:r>
              <a:rPr dirty="0" sz="3000" spc="20">
                <a:latin typeface="MS PGothic"/>
                <a:cs typeface="MS PGothic"/>
              </a:rPr>
              <a:t>ャコ</a:t>
            </a:r>
            <a:r>
              <a:rPr dirty="0" sz="3000" spc="25">
                <a:latin typeface="MS PGothic"/>
                <a:cs typeface="MS PGothic"/>
              </a:rPr>
              <a:t>ー</a:t>
            </a:r>
            <a:r>
              <a:rPr dirty="0" sz="3000" spc="20">
                <a:latin typeface="MS PGothic"/>
                <a:cs typeface="MS PGothic"/>
              </a:rPr>
              <a:t>ド</a:t>
            </a:r>
            <a:r>
              <a:rPr dirty="0" sz="3000" spc="-90">
                <a:latin typeface="MS PGothic"/>
                <a:cs typeface="MS PGothic"/>
              </a:rPr>
              <a:t> </a:t>
            </a:r>
            <a:r>
              <a:rPr dirty="0" sz="3000" spc="15">
                <a:latin typeface="MS PGothic"/>
                <a:cs typeface="MS PGothic"/>
              </a:rPr>
              <a:t>）</a:t>
            </a:r>
            <a:r>
              <a:rPr dirty="0" sz="3000" spc="20">
                <a:latin typeface="MS PGothic"/>
                <a:cs typeface="MS PGothic"/>
              </a:rPr>
              <a:t>を</a:t>
            </a:r>
            <a:r>
              <a:rPr dirty="0" sz="3000" spc="25">
                <a:solidFill>
                  <a:srgbClr val="C82506"/>
                </a:solidFill>
                <a:latin typeface="MS PGothic"/>
                <a:cs typeface="MS PGothic"/>
              </a:rPr>
              <a:t>ウ</a:t>
            </a:r>
            <a:r>
              <a:rPr dirty="0" sz="3000" spc="20">
                <a:solidFill>
                  <a:srgbClr val="C82506"/>
                </a:solidFill>
                <a:latin typeface="MS PGothic"/>
                <a:cs typeface="MS PGothic"/>
              </a:rPr>
              <a:t>イ</a:t>
            </a:r>
            <a:r>
              <a:rPr dirty="0" sz="3000" spc="30">
                <a:solidFill>
                  <a:srgbClr val="C82506"/>
                </a:solidFill>
                <a:latin typeface="MS PGothic"/>
                <a:cs typeface="MS PGothic"/>
              </a:rPr>
              <a:t>ル</a:t>
            </a:r>
            <a:r>
              <a:rPr dirty="0" sz="3000" spc="25">
                <a:solidFill>
                  <a:srgbClr val="C82506"/>
                </a:solidFill>
                <a:latin typeface="MS PGothic"/>
                <a:cs typeface="MS PGothic"/>
              </a:rPr>
              <a:t>ス</a:t>
            </a:r>
            <a:r>
              <a:rPr dirty="0" sz="3000" spc="30">
                <a:solidFill>
                  <a:srgbClr val="C82506"/>
                </a:solidFill>
                <a:latin typeface="MS PGothic"/>
                <a:cs typeface="MS PGothic"/>
              </a:rPr>
              <a:t>定 </a:t>
            </a:r>
            <a:r>
              <a:rPr dirty="0" sz="3000" spc="35">
                <a:solidFill>
                  <a:srgbClr val="C82506"/>
                </a:solidFill>
                <a:latin typeface="MS PGothic"/>
                <a:cs typeface="MS PGothic"/>
              </a:rPr>
              <a:t>義</a:t>
            </a:r>
            <a:r>
              <a:rPr dirty="0" sz="3000" spc="25">
                <a:solidFill>
                  <a:srgbClr val="C82506"/>
                </a:solidFill>
                <a:latin typeface="MS PGothic"/>
                <a:cs typeface="MS PGothic"/>
              </a:rPr>
              <a:t>ファイ</a:t>
            </a:r>
            <a:r>
              <a:rPr dirty="0" sz="3000" spc="30">
                <a:solidFill>
                  <a:srgbClr val="C82506"/>
                </a:solidFill>
                <a:latin typeface="MS PGothic"/>
                <a:cs typeface="MS PGothic"/>
              </a:rPr>
              <a:t>ル</a:t>
            </a:r>
            <a:r>
              <a:rPr dirty="0" sz="3000" spc="20">
                <a:latin typeface="MS PGothic"/>
                <a:cs typeface="MS PGothic"/>
              </a:rPr>
              <a:t>とし</a:t>
            </a:r>
            <a:r>
              <a:rPr dirty="0" sz="3000" spc="25">
                <a:latin typeface="MS PGothic"/>
                <a:cs typeface="MS PGothic"/>
              </a:rPr>
              <a:t>て</a:t>
            </a:r>
            <a:r>
              <a:rPr dirty="0" sz="3000" spc="20">
                <a:latin typeface="MS PGothic"/>
                <a:cs typeface="MS PGothic"/>
              </a:rPr>
              <a:t>もっ</a:t>
            </a:r>
            <a:r>
              <a:rPr dirty="0" sz="3000" spc="25">
                <a:latin typeface="MS PGothic"/>
                <a:cs typeface="MS PGothic"/>
              </a:rPr>
              <a:t>ていて</a:t>
            </a:r>
            <a:r>
              <a:rPr dirty="0" sz="3000" spc="15">
                <a:latin typeface="MS PGothic"/>
                <a:cs typeface="MS PGothic"/>
              </a:rPr>
              <a:t>、</a:t>
            </a:r>
            <a:r>
              <a:rPr dirty="0" sz="3000" spc="20">
                <a:latin typeface="MS PGothic"/>
                <a:cs typeface="MS PGothic"/>
              </a:rPr>
              <a:t>こ</a:t>
            </a:r>
            <a:r>
              <a:rPr dirty="0" sz="3000" spc="30">
                <a:latin typeface="MS PGothic"/>
                <a:cs typeface="MS PGothic"/>
              </a:rPr>
              <a:t>れ</a:t>
            </a:r>
            <a:r>
              <a:rPr dirty="0" sz="3000" spc="20">
                <a:latin typeface="MS PGothic"/>
                <a:cs typeface="MS PGothic"/>
              </a:rPr>
              <a:t>と</a:t>
            </a:r>
            <a:r>
              <a:rPr dirty="0" sz="3000" spc="30">
                <a:latin typeface="MS PGothic"/>
                <a:cs typeface="MS PGothic"/>
              </a:rPr>
              <a:t>比較</a:t>
            </a:r>
            <a:r>
              <a:rPr dirty="0" sz="3000" spc="20">
                <a:latin typeface="MS PGothic"/>
                <a:cs typeface="MS PGothic"/>
              </a:rPr>
              <a:t>し</a:t>
            </a:r>
            <a:r>
              <a:rPr dirty="0" sz="3000" spc="25">
                <a:latin typeface="MS PGothic"/>
                <a:cs typeface="MS PGothic"/>
              </a:rPr>
              <a:t>てウ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a:t>
            </a:r>
            <a:endParaRPr sz="3000">
              <a:latin typeface="MS PGothic"/>
              <a:cs typeface="MS PGothic"/>
            </a:endParaRPr>
          </a:p>
          <a:p>
            <a:pPr marL="12700">
              <a:lnSpc>
                <a:spcPct val="100000"/>
              </a:lnSpc>
              <a:spcBef>
                <a:spcPts val="770"/>
              </a:spcBef>
            </a:pPr>
            <a:r>
              <a:rPr dirty="0" sz="3000" spc="30">
                <a:latin typeface="MS PGothic"/>
                <a:cs typeface="MS PGothic"/>
              </a:rPr>
              <a:t>検知・駆除を行います。これを、パターンマッチング方式といいます。</a:t>
            </a:r>
            <a:endParaRPr sz="3000">
              <a:latin typeface="MS PGothic"/>
              <a:cs typeface="MS PGothic"/>
            </a:endParaRPr>
          </a:p>
        </p:txBody>
      </p:sp>
      <p:grpSp>
        <p:nvGrpSpPr>
          <p:cNvPr id="8" name="object 8"/>
          <p:cNvGrpSpPr/>
          <p:nvPr/>
        </p:nvGrpSpPr>
        <p:grpSpPr>
          <a:xfrm>
            <a:off x="402410" y="5366863"/>
            <a:ext cx="1280795" cy="1480820"/>
            <a:chOff x="402410" y="5366863"/>
            <a:chExt cx="1280795" cy="1480820"/>
          </a:xfrm>
        </p:grpSpPr>
        <p:sp>
          <p:nvSpPr>
            <p:cNvPr id="9" name="object 9"/>
            <p:cNvSpPr/>
            <p:nvPr/>
          </p:nvSpPr>
          <p:spPr>
            <a:xfrm>
              <a:off x="417344" y="6193812"/>
              <a:ext cx="1261110" cy="648970"/>
            </a:xfrm>
            <a:custGeom>
              <a:avLst/>
              <a:gdLst/>
              <a:ahLst/>
              <a:cxnLst/>
              <a:rect l="l" t="t" r="r" b="b"/>
              <a:pathLst>
                <a:path w="1261110" h="648970">
                  <a:moveTo>
                    <a:pt x="712320" y="543909"/>
                  </a:moveTo>
                  <a:lnTo>
                    <a:pt x="654212" y="543184"/>
                  </a:lnTo>
                  <a:lnTo>
                    <a:pt x="598092" y="540357"/>
                  </a:lnTo>
                  <a:lnTo>
                    <a:pt x="544085" y="535459"/>
                  </a:lnTo>
                  <a:lnTo>
                    <a:pt x="492316" y="528523"/>
                  </a:lnTo>
                  <a:lnTo>
                    <a:pt x="442910" y="519583"/>
                  </a:lnTo>
                  <a:lnTo>
                    <a:pt x="395993" y="508670"/>
                  </a:lnTo>
                  <a:lnTo>
                    <a:pt x="351688" y="495816"/>
                  </a:lnTo>
                  <a:lnTo>
                    <a:pt x="310122" y="481056"/>
                  </a:lnTo>
                  <a:lnTo>
                    <a:pt x="271419" y="464421"/>
                  </a:lnTo>
                  <a:lnTo>
                    <a:pt x="235703" y="445943"/>
                  </a:lnTo>
                  <a:lnTo>
                    <a:pt x="203102" y="425655"/>
                  </a:lnTo>
                  <a:lnTo>
                    <a:pt x="147737" y="379782"/>
                  </a:lnTo>
                  <a:lnTo>
                    <a:pt x="106326" y="327060"/>
                  </a:lnTo>
                  <a:lnTo>
                    <a:pt x="79855" y="267707"/>
                  </a:lnTo>
                  <a:lnTo>
                    <a:pt x="0" y="0"/>
                  </a:lnTo>
                  <a:lnTo>
                    <a:pt x="11297" y="30461"/>
                  </a:lnTo>
                  <a:lnTo>
                    <a:pt x="26457" y="59308"/>
                  </a:lnTo>
                  <a:lnTo>
                    <a:pt x="67869" y="112030"/>
                  </a:lnTo>
                  <a:lnTo>
                    <a:pt x="123233" y="157903"/>
                  </a:lnTo>
                  <a:lnTo>
                    <a:pt x="155835" y="178191"/>
                  </a:lnTo>
                  <a:lnTo>
                    <a:pt x="191550" y="196668"/>
                  </a:lnTo>
                  <a:lnTo>
                    <a:pt x="230253" y="213304"/>
                  </a:lnTo>
                  <a:lnTo>
                    <a:pt x="271819" y="228064"/>
                  </a:lnTo>
                  <a:lnTo>
                    <a:pt x="316124" y="240918"/>
                  </a:lnTo>
                  <a:lnTo>
                    <a:pt x="363042" y="251831"/>
                  </a:lnTo>
                  <a:lnTo>
                    <a:pt x="412447" y="260771"/>
                  </a:lnTo>
                  <a:lnTo>
                    <a:pt x="464216" y="267707"/>
                  </a:lnTo>
                  <a:lnTo>
                    <a:pt x="518223" y="272605"/>
                  </a:lnTo>
                  <a:lnTo>
                    <a:pt x="574343" y="275432"/>
                  </a:lnTo>
                  <a:lnTo>
                    <a:pt x="632451" y="276157"/>
                  </a:lnTo>
                  <a:lnTo>
                    <a:pt x="1190170" y="276157"/>
                  </a:lnTo>
                  <a:lnTo>
                    <a:pt x="1260882" y="317062"/>
                  </a:lnTo>
                  <a:lnTo>
                    <a:pt x="1146000" y="514850"/>
                  </a:lnTo>
                  <a:lnTo>
                    <a:pt x="1028305" y="514850"/>
                  </a:lnTo>
                  <a:lnTo>
                    <a:pt x="962132" y="525128"/>
                  </a:lnTo>
                  <a:lnTo>
                    <a:pt x="897322" y="533140"/>
                  </a:lnTo>
                  <a:lnTo>
                    <a:pt x="834000" y="538920"/>
                  </a:lnTo>
                  <a:lnTo>
                    <a:pt x="772291" y="542498"/>
                  </a:lnTo>
                  <a:lnTo>
                    <a:pt x="712320" y="543909"/>
                  </a:lnTo>
                  <a:close/>
                </a:path>
                <a:path w="1261110" h="648970">
                  <a:moveTo>
                    <a:pt x="1190170" y="276157"/>
                  </a:moveTo>
                  <a:lnTo>
                    <a:pt x="632451" y="276157"/>
                  </a:lnTo>
                  <a:lnTo>
                    <a:pt x="692422" y="274747"/>
                  </a:lnTo>
                  <a:lnTo>
                    <a:pt x="754131" y="271168"/>
                  </a:lnTo>
                  <a:lnTo>
                    <a:pt x="817453" y="265389"/>
                  </a:lnTo>
                  <a:lnTo>
                    <a:pt x="882263" y="257376"/>
                  </a:lnTo>
                  <a:lnTo>
                    <a:pt x="948436" y="247098"/>
                  </a:lnTo>
                  <a:lnTo>
                    <a:pt x="908502" y="113222"/>
                  </a:lnTo>
                  <a:lnTo>
                    <a:pt x="1190170" y="276157"/>
                  </a:lnTo>
                  <a:close/>
                </a:path>
                <a:path w="1261110" h="648970">
                  <a:moveTo>
                    <a:pt x="1068240" y="648726"/>
                  </a:moveTo>
                  <a:lnTo>
                    <a:pt x="1028305" y="514850"/>
                  </a:lnTo>
                  <a:lnTo>
                    <a:pt x="1146000" y="514850"/>
                  </a:lnTo>
                  <a:lnTo>
                    <a:pt x="1068240" y="648726"/>
                  </a:lnTo>
                  <a:close/>
                </a:path>
              </a:pathLst>
            </a:custGeom>
            <a:solidFill>
              <a:srgbClr val="535353"/>
            </a:solidFill>
          </p:spPr>
          <p:txBody>
            <a:bodyPr wrap="square" lIns="0" tIns="0" rIns="0" bIns="0" rtlCol="0"/>
            <a:lstStyle/>
            <a:p/>
          </p:txBody>
        </p:sp>
        <p:sp>
          <p:nvSpPr>
            <p:cNvPr id="10" name="object 10"/>
            <p:cNvSpPr/>
            <p:nvPr/>
          </p:nvSpPr>
          <p:spPr>
            <a:xfrm>
              <a:off x="407224" y="5371626"/>
              <a:ext cx="1011555" cy="944880"/>
            </a:xfrm>
            <a:custGeom>
              <a:avLst/>
              <a:gdLst/>
              <a:ahLst/>
              <a:cxnLst/>
              <a:rect l="l" t="t" r="r" b="b"/>
              <a:pathLst>
                <a:path w="1011555" h="944879">
                  <a:moveTo>
                    <a:pt x="88734" y="944522"/>
                  </a:moveTo>
                  <a:lnTo>
                    <a:pt x="58358" y="912178"/>
                  </a:lnTo>
                  <a:lnTo>
                    <a:pt x="34315" y="877634"/>
                  </a:lnTo>
                  <a:lnTo>
                    <a:pt x="16587" y="841078"/>
                  </a:lnTo>
                  <a:lnTo>
                    <a:pt x="5155" y="802698"/>
                  </a:lnTo>
                  <a:lnTo>
                    <a:pt x="0" y="762680"/>
                  </a:lnTo>
                  <a:lnTo>
                    <a:pt x="1102" y="721212"/>
                  </a:lnTo>
                  <a:lnTo>
                    <a:pt x="8445" y="678481"/>
                  </a:lnTo>
                  <a:lnTo>
                    <a:pt x="22008" y="634676"/>
                  </a:lnTo>
                  <a:lnTo>
                    <a:pt x="41773" y="589983"/>
                  </a:lnTo>
                  <a:lnTo>
                    <a:pt x="67721" y="544590"/>
                  </a:lnTo>
                  <a:lnTo>
                    <a:pt x="99833" y="498684"/>
                  </a:lnTo>
                  <a:lnTo>
                    <a:pt x="138090" y="452452"/>
                  </a:lnTo>
                  <a:lnTo>
                    <a:pt x="166810" y="421740"/>
                  </a:lnTo>
                  <a:lnTo>
                    <a:pt x="197813" y="391411"/>
                  </a:lnTo>
                  <a:lnTo>
                    <a:pt x="231007" y="361516"/>
                  </a:lnTo>
                  <a:lnTo>
                    <a:pt x="266305" y="332108"/>
                  </a:lnTo>
                  <a:lnTo>
                    <a:pt x="303616" y="303236"/>
                  </a:lnTo>
                  <a:lnTo>
                    <a:pt x="342852" y="274953"/>
                  </a:lnTo>
                  <a:lnTo>
                    <a:pt x="383921" y="247308"/>
                  </a:lnTo>
                  <a:lnTo>
                    <a:pt x="426736" y="220354"/>
                  </a:lnTo>
                  <a:lnTo>
                    <a:pt x="471207" y="194141"/>
                  </a:lnTo>
                  <a:lnTo>
                    <a:pt x="517243" y="168720"/>
                  </a:lnTo>
                  <a:lnTo>
                    <a:pt x="564756" y="144142"/>
                  </a:lnTo>
                  <a:lnTo>
                    <a:pt x="613656" y="120459"/>
                  </a:lnTo>
                  <a:lnTo>
                    <a:pt x="663853" y="97721"/>
                  </a:lnTo>
                  <a:lnTo>
                    <a:pt x="715259" y="75979"/>
                  </a:lnTo>
                  <a:lnTo>
                    <a:pt x="767783" y="55285"/>
                  </a:lnTo>
                  <a:lnTo>
                    <a:pt x="821336" y="35690"/>
                  </a:lnTo>
                  <a:lnTo>
                    <a:pt x="875828" y="17244"/>
                  </a:lnTo>
                  <a:lnTo>
                    <a:pt x="931171" y="0"/>
                  </a:lnTo>
                  <a:lnTo>
                    <a:pt x="1011040" y="267751"/>
                  </a:lnTo>
                  <a:lnTo>
                    <a:pt x="951392" y="286394"/>
                  </a:lnTo>
                  <a:lnTo>
                    <a:pt x="892922" y="306359"/>
                  </a:lnTo>
                  <a:lnTo>
                    <a:pt x="835719" y="327577"/>
                  </a:lnTo>
                  <a:lnTo>
                    <a:pt x="779876" y="349983"/>
                  </a:lnTo>
                  <a:lnTo>
                    <a:pt x="725484" y="373510"/>
                  </a:lnTo>
                  <a:lnTo>
                    <a:pt x="672632" y="398090"/>
                  </a:lnTo>
                  <a:lnTo>
                    <a:pt x="621414" y="423657"/>
                  </a:lnTo>
                  <a:lnTo>
                    <a:pt x="571919" y="450144"/>
                  </a:lnTo>
                  <a:lnTo>
                    <a:pt x="524239" y="477484"/>
                  </a:lnTo>
                  <a:lnTo>
                    <a:pt x="478464" y="505611"/>
                  </a:lnTo>
                  <a:lnTo>
                    <a:pt x="434686" y="534457"/>
                  </a:lnTo>
                  <a:lnTo>
                    <a:pt x="392997" y="563955"/>
                  </a:lnTo>
                  <a:lnTo>
                    <a:pt x="353486" y="594040"/>
                  </a:lnTo>
                  <a:lnTo>
                    <a:pt x="316246" y="624644"/>
                  </a:lnTo>
                  <a:lnTo>
                    <a:pt x="281366" y="655699"/>
                  </a:lnTo>
                  <a:lnTo>
                    <a:pt x="248939" y="687140"/>
                  </a:lnTo>
                  <a:lnTo>
                    <a:pt x="219055" y="718900"/>
                  </a:lnTo>
                  <a:lnTo>
                    <a:pt x="191806" y="750912"/>
                  </a:lnTo>
                  <a:lnTo>
                    <a:pt x="167282" y="783108"/>
                  </a:lnTo>
                  <a:lnTo>
                    <a:pt x="145575" y="815422"/>
                  </a:lnTo>
                  <a:lnTo>
                    <a:pt x="110975" y="880137"/>
                  </a:lnTo>
                  <a:lnTo>
                    <a:pt x="98264" y="912404"/>
                  </a:lnTo>
                  <a:lnTo>
                    <a:pt x="88734" y="944522"/>
                  </a:lnTo>
                  <a:close/>
                </a:path>
              </a:pathLst>
            </a:custGeom>
            <a:solidFill>
              <a:srgbClr val="424242"/>
            </a:solidFill>
          </p:spPr>
          <p:txBody>
            <a:bodyPr wrap="square" lIns="0" tIns="0" rIns="0" bIns="0" rtlCol="0"/>
            <a:lstStyle/>
            <a:p/>
          </p:txBody>
        </p:sp>
        <p:sp>
          <p:nvSpPr>
            <p:cNvPr id="11" name="object 11"/>
            <p:cNvSpPr/>
            <p:nvPr/>
          </p:nvSpPr>
          <p:spPr>
            <a:xfrm>
              <a:off x="407172" y="5371626"/>
              <a:ext cx="1271270" cy="1471295"/>
            </a:xfrm>
            <a:custGeom>
              <a:avLst/>
              <a:gdLst/>
              <a:ahLst/>
              <a:cxnLst/>
              <a:rect l="l" t="t" r="r" b="b"/>
              <a:pathLst>
                <a:path w="1271270" h="1471295">
                  <a:moveTo>
                    <a:pt x="10172" y="822185"/>
                  </a:moveTo>
                  <a:lnTo>
                    <a:pt x="21469" y="852647"/>
                  </a:lnTo>
                  <a:lnTo>
                    <a:pt x="36630" y="881494"/>
                  </a:lnTo>
                  <a:lnTo>
                    <a:pt x="78041" y="934216"/>
                  </a:lnTo>
                  <a:lnTo>
                    <a:pt x="133405" y="980089"/>
                  </a:lnTo>
                  <a:lnTo>
                    <a:pt x="166007" y="1000376"/>
                  </a:lnTo>
                  <a:lnTo>
                    <a:pt x="201722" y="1018854"/>
                  </a:lnTo>
                  <a:lnTo>
                    <a:pt x="240425" y="1035490"/>
                  </a:lnTo>
                  <a:lnTo>
                    <a:pt x="281991" y="1050250"/>
                  </a:lnTo>
                  <a:lnTo>
                    <a:pt x="326296" y="1063103"/>
                  </a:lnTo>
                  <a:lnTo>
                    <a:pt x="373214" y="1074017"/>
                  </a:lnTo>
                  <a:lnTo>
                    <a:pt x="422619" y="1082957"/>
                  </a:lnTo>
                  <a:lnTo>
                    <a:pt x="474388" y="1089893"/>
                  </a:lnTo>
                  <a:lnTo>
                    <a:pt x="528395" y="1094791"/>
                  </a:lnTo>
                  <a:lnTo>
                    <a:pt x="584515" y="1097618"/>
                  </a:lnTo>
                  <a:lnTo>
                    <a:pt x="642623" y="1098343"/>
                  </a:lnTo>
                  <a:lnTo>
                    <a:pt x="702594" y="1096932"/>
                  </a:lnTo>
                  <a:lnTo>
                    <a:pt x="764303" y="1093354"/>
                  </a:lnTo>
                  <a:lnTo>
                    <a:pt x="827625" y="1087575"/>
                  </a:lnTo>
                  <a:lnTo>
                    <a:pt x="892435" y="1079562"/>
                  </a:lnTo>
                  <a:lnTo>
                    <a:pt x="958608" y="1069284"/>
                  </a:lnTo>
                  <a:lnTo>
                    <a:pt x="918674" y="935408"/>
                  </a:lnTo>
                  <a:lnTo>
                    <a:pt x="1271054" y="1139247"/>
                  </a:lnTo>
                  <a:lnTo>
                    <a:pt x="1078412" y="1470911"/>
                  </a:lnTo>
                  <a:lnTo>
                    <a:pt x="1038477" y="1337036"/>
                  </a:lnTo>
                  <a:lnTo>
                    <a:pt x="972304" y="1347314"/>
                  </a:lnTo>
                  <a:lnTo>
                    <a:pt x="907494" y="1355326"/>
                  </a:lnTo>
                  <a:lnTo>
                    <a:pt x="844172" y="1361105"/>
                  </a:lnTo>
                  <a:lnTo>
                    <a:pt x="782463" y="1364684"/>
                  </a:lnTo>
                  <a:lnTo>
                    <a:pt x="722492" y="1366095"/>
                  </a:lnTo>
                  <a:lnTo>
                    <a:pt x="664384" y="1365370"/>
                  </a:lnTo>
                  <a:lnTo>
                    <a:pt x="608264" y="1362543"/>
                  </a:lnTo>
                  <a:lnTo>
                    <a:pt x="554257" y="1357645"/>
                  </a:lnTo>
                  <a:lnTo>
                    <a:pt x="502488" y="1350709"/>
                  </a:lnTo>
                  <a:lnTo>
                    <a:pt x="453082" y="1341769"/>
                  </a:lnTo>
                  <a:lnTo>
                    <a:pt x="406165" y="1330855"/>
                  </a:lnTo>
                  <a:lnTo>
                    <a:pt x="361860" y="1318002"/>
                  </a:lnTo>
                  <a:lnTo>
                    <a:pt x="320294" y="1303242"/>
                  </a:lnTo>
                  <a:lnTo>
                    <a:pt x="281591" y="1286606"/>
                  </a:lnTo>
                  <a:lnTo>
                    <a:pt x="245875" y="1268129"/>
                  </a:lnTo>
                  <a:lnTo>
                    <a:pt x="213274" y="1247841"/>
                  </a:lnTo>
                  <a:lnTo>
                    <a:pt x="157909" y="1201968"/>
                  </a:lnTo>
                  <a:lnTo>
                    <a:pt x="116498" y="1149246"/>
                  </a:lnTo>
                  <a:lnTo>
                    <a:pt x="90040" y="1089937"/>
                  </a:lnTo>
                  <a:lnTo>
                    <a:pt x="10172" y="822185"/>
                  </a:lnTo>
                  <a:lnTo>
                    <a:pt x="3358" y="793154"/>
                  </a:lnTo>
                  <a:lnTo>
                    <a:pt x="0" y="763547"/>
                  </a:lnTo>
                  <a:lnTo>
                    <a:pt x="18" y="733433"/>
                  </a:lnTo>
                  <a:lnTo>
                    <a:pt x="9877" y="671963"/>
                  </a:lnTo>
                  <a:lnTo>
                    <a:pt x="32312" y="609299"/>
                  </a:lnTo>
                  <a:lnTo>
                    <a:pt x="66701" y="545996"/>
                  </a:lnTo>
                  <a:lnTo>
                    <a:pt x="88184" y="514278"/>
                  </a:lnTo>
                  <a:lnTo>
                    <a:pt x="112422" y="482610"/>
                  </a:lnTo>
                  <a:lnTo>
                    <a:pt x="139337" y="451059"/>
                  </a:lnTo>
                  <a:lnTo>
                    <a:pt x="168853" y="419695"/>
                  </a:lnTo>
                  <a:lnTo>
                    <a:pt x="200890" y="388589"/>
                  </a:lnTo>
                  <a:lnTo>
                    <a:pt x="235372" y="357808"/>
                  </a:lnTo>
                  <a:lnTo>
                    <a:pt x="272220" y="327423"/>
                  </a:lnTo>
                  <a:lnTo>
                    <a:pt x="311358" y="297503"/>
                  </a:lnTo>
                  <a:lnTo>
                    <a:pt x="352706" y="268118"/>
                  </a:lnTo>
                  <a:lnTo>
                    <a:pt x="396187" y="239336"/>
                  </a:lnTo>
                  <a:lnTo>
                    <a:pt x="441724" y="211228"/>
                  </a:lnTo>
                  <a:lnTo>
                    <a:pt x="489238" y="183862"/>
                  </a:lnTo>
                  <a:lnTo>
                    <a:pt x="538653" y="157308"/>
                  </a:lnTo>
                  <a:lnTo>
                    <a:pt x="589890" y="131636"/>
                  </a:lnTo>
                  <a:lnTo>
                    <a:pt x="642871" y="106914"/>
                  </a:lnTo>
                  <a:lnTo>
                    <a:pt x="697519" y="83213"/>
                  </a:lnTo>
                  <a:lnTo>
                    <a:pt x="753756" y="60602"/>
                  </a:lnTo>
                  <a:lnTo>
                    <a:pt x="811504" y="39149"/>
                  </a:lnTo>
                  <a:lnTo>
                    <a:pt x="870686" y="18925"/>
                  </a:lnTo>
                  <a:lnTo>
                    <a:pt x="931223" y="0"/>
                  </a:lnTo>
                  <a:lnTo>
                    <a:pt x="1011092" y="267751"/>
                  </a:lnTo>
                  <a:lnTo>
                    <a:pt x="951444" y="286394"/>
                  </a:lnTo>
                  <a:lnTo>
                    <a:pt x="892974" y="306359"/>
                  </a:lnTo>
                  <a:lnTo>
                    <a:pt x="835771" y="327577"/>
                  </a:lnTo>
                  <a:lnTo>
                    <a:pt x="779928" y="349983"/>
                  </a:lnTo>
                  <a:lnTo>
                    <a:pt x="725536" y="373510"/>
                  </a:lnTo>
                  <a:lnTo>
                    <a:pt x="672685" y="398090"/>
                  </a:lnTo>
                  <a:lnTo>
                    <a:pt x="621466" y="423657"/>
                  </a:lnTo>
                  <a:lnTo>
                    <a:pt x="571971" y="450144"/>
                  </a:lnTo>
                  <a:lnTo>
                    <a:pt x="524291" y="477484"/>
                  </a:lnTo>
                  <a:lnTo>
                    <a:pt x="478516" y="505611"/>
                  </a:lnTo>
                  <a:lnTo>
                    <a:pt x="434739" y="534457"/>
                  </a:lnTo>
                  <a:lnTo>
                    <a:pt x="393049" y="563955"/>
                  </a:lnTo>
                  <a:lnTo>
                    <a:pt x="353538" y="594040"/>
                  </a:lnTo>
                  <a:lnTo>
                    <a:pt x="316298" y="624644"/>
                  </a:lnTo>
                  <a:lnTo>
                    <a:pt x="281418" y="655699"/>
                  </a:lnTo>
                  <a:lnTo>
                    <a:pt x="248991" y="687140"/>
                  </a:lnTo>
                  <a:lnTo>
                    <a:pt x="219107" y="718900"/>
                  </a:lnTo>
                  <a:lnTo>
                    <a:pt x="191858" y="750912"/>
                  </a:lnTo>
                  <a:lnTo>
                    <a:pt x="167334" y="783108"/>
                  </a:lnTo>
                  <a:lnTo>
                    <a:pt x="145627" y="815422"/>
                  </a:lnTo>
                  <a:lnTo>
                    <a:pt x="111027" y="880137"/>
                  </a:lnTo>
                  <a:lnTo>
                    <a:pt x="98316" y="912405"/>
                  </a:lnTo>
                  <a:lnTo>
                    <a:pt x="88786" y="944522"/>
                  </a:lnTo>
                </a:path>
              </a:pathLst>
            </a:custGeom>
            <a:ln w="9524">
              <a:solidFill>
                <a:srgbClr val="A7A7A7"/>
              </a:solidFill>
            </a:ln>
          </p:spPr>
          <p:txBody>
            <a:bodyPr wrap="square" lIns="0" tIns="0" rIns="0" bIns="0" rtlCol="0"/>
            <a:lstStyle/>
            <a:p/>
          </p:txBody>
        </p:sp>
      </p:grpSp>
      <p:sp>
        <p:nvSpPr>
          <p:cNvPr id="12" name="object 12"/>
          <p:cNvSpPr txBox="1"/>
          <p:nvPr/>
        </p:nvSpPr>
        <p:spPr>
          <a:xfrm>
            <a:off x="2008199" y="6297724"/>
            <a:ext cx="9923145" cy="800735"/>
          </a:xfrm>
          <a:prstGeom prst="rect">
            <a:avLst/>
          </a:prstGeom>
          <a:ln w="19049">
            <a:solidFill>
              <a:srgbClr val="C82506"/>
            </a:solidFill>
          </a:ln>
        </p:spPr>
        <p:txBody>
          <a:bodyPr wrap="square" lIns="0" tIns="65405" rIns="0" bIns="0" rtlCol="0" vert="horz">
            <a:spAutoFit/>
          </a:bodyPr>
          <a:lstStyle/>
          <a:p>
            <a:pPr marL="723900">
              <a:lnSpc>
                <a:spcPct val="100000"/>
              </a:lnSpc>
              <a:spcBef>
                <a:spcPts val="515"/>
              </a:spcBef>
            </a:pPr>
            <a:r>
              <a:rPr dirty="0" sz="4000">
                <a:solidFill>
                  <a:srgbClr val="C82506"/>
                </a:solidFill>
                <a:latin typeface="MS PGothic"/>
                <a:cs typeface="MS PGothic"/>
              </a:rPr>
              <a:t>「ウイルス定義ファイル</a:t>
            </a:r>
            <a:r>
              <a:rPr dirty="0" sz="4000" spc="-5">
                <a:solidFill>
                  <a:srgbClr val="C82506"/>
                </a:solidFill>
                <a:latin typeface="MS PGothic"/>
                <a:cs typeface="MS PGothic"/>
              </a:rPr>
              <a:t>」とは何ですか？</a:t>
            </a:r>
            <a:endParaRPr sz="4000">
              <a:latin typeface="MS PGothic"/>
              <a:cs typeface="MS PGothic"/>
            </a:endParaRPr>
          </a:p>
        </p:txBody>
      </p:sp>
      <p:pic>
        <p:nvPicPr>
          <p:cNvPr id="13" name="object 13"/>
          <p:cNvPicPr/>
          <p:nvPr/>
        </p:nvPicPr>
        <p:blipFill>
          <a:blip r:embed="rId3" cstate="print"/>
          <a:stretch>
            <a:fillRect/>
          </a:stretch>
        </p:blipFill>
        <p:spPr>
          <a:xfrm>
            <a:off x="9754499" y="236882"/>
            <a:ext cx="2133599" cy="1790699"/>
          </a:xfrm>
          <a:prstGeom prst="rect">
            <a:avLst/>
          </a:prstGeom>
        </p:spPr>
      </p:pic>
      <p:sp>
        <p:nvSpPr>
          <p:cNvPr id="14" name="object 14"/>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607104"/>
            <a:ext cx="4526915" cy="873125"/>
          </a:xfrm>
          <a:prstGeom prst="rect"/>
        </p:spPr>
        <p:txBody>
          <a:bodyPr wrap="square" lIns="0" tIns="13970" rIns="0" bIns="0" rtlCol="0" vert="horz">
            <a:spAutoFit/>
          </a:bodyPr>
          <a:lstStyle/>
          <a:p>
            <a:pPr marL="12700">
              <a:lnSpc>
                <a:spcPct val="100000"/>
              </a:lnSpc>
              <a:spcBef>
                <a:spcPts val="110"/>
              </a:spcBef>
            </a:pPr>
            <a:r>
              <a:rPr dirty="0" sz="5550" spc="5"/>
              <a:t>考えてみよう！</a:t>
            </a:r>
            <a:endParaRPr sz="5550"/>
          </a:p>
        </p:txBody>
      </p:sp>
      <p:sp>
        <p:nvSpPr>
          <p:cNvPr id="7" name="object 7"/>
          <p:cNvSpPr txBox="1"/>
          <p:nvPr/>
        </p:nvSpPr>
        <p:spPr>
          <a:xfrm>
            <a:off x="505725" y="2743725"/>
            <a:ext cx="12359640" cy="2245995"/>
          </a:xfrm>
          <a:prstGeom prst="rect">
            <a:avLst/>
          </a:prstGeom>
        </p:spPr>
        <p:txBody>
          <a:bodyPr wrap="square" lIns="0" tIns="109220" rIns="0" bIns="0" rtlCol="0" vert="horz">
            <a:spAutoFit/>
          </a:bodyPr>
          <a:lstStyle/>
          <a:p>
            <a:pPr marL="245745" indent="-233679">
              <a:lnSpc>
                <a:spcPct val="100000"/>
              </a:lnSpc>
              <a:spcBef>
                <a:spcPts val="860"/>
              </a:spcBef>
              <a:buSzPct val="96666"/>
              <a:buFont typeface="Arial"/>
              <a:buChar char="●"/>
              <a:tabLst>
                <a:tab pos="246379" algn="l"/>
              </a:tabLst>
            </a:pPr>
            <a:r>
              <a:rPr dirty="0" sz="3000" spc="25">
                <a:latin typeface="MS PGothic"/>
                <a:cs typeface="MS PGothic"/>
              </a:rPr>
              <a:t>ウイルスの検知</a:t>
            </a:r>
            <a:endParaRPr sz="3000">
              <a:latin typeface="MS PGothic"/>
              <a:cs typeface="MS PGothic"/>
            </a:endParaRPr>
          </a:p>
          <a:p>
            <a:pPr marL="12700" marR="5080">
              <a:lnSpc>
                <a:spcPct val="121400"/>
              </a:lnSpc>
            </a:pP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対策</a:t>
            </a:r>
            <a:r>
              <a:rPr dirty="0" sz="3000" spc="20">
                <a:latin typeface="MS PGothic"/>
                <a:cs typeface="MS PGothic"/>
              </a:rPr>
              <a:t>ソフ</a:t>
            </a:r>
            <a:r>
              <a:rPr dirty="0" sz="3000" spc="15">
                <a:latin typeface="MS PGothic"/>
                <a:cs typeface="MS PGothic"/>
              </a:rPr>
              <a:t>ト</a:t>
            </a:r>
            <a:r>
              <a:rPr dirty="0" sz="3000" spc="30">
                <a:latin typeface="MS PGothic"/>
                <a:cs typeface="MS PGothic"/>
              </a:rPr>
              <a:t>は</a:t>
            </a:r>
            <a:r>
              <a:rPr dirty="0" sz="3000" spc="15">
                <a:latin typeface="MS PGothic"/>
                <a:cs typeface="MS PGothic"/>
              </a:rPr>
              <a:t>、</a:t>
            </a:r>
            <a:r>
              <a:rPr dirty="0" sz="3000" spc="30">
                <a:latin typeface="MS PGothic"/>
                <a:cs typeface="MS PGothic"/>
              </a:rPr>
              <a:t>既知</a:t>
            </a: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a:t>
            </a:r>
            <a:r>
              <a:rPr dirty="0" sz="3000" spc="30">
                <a:latin typeface="MS PGothic"/>
                <a:cs typeface="MS PGothic"/>
              </a:rPr>
              <a:t>の情報</a:t>
            </a:r>
            <a:r>
              <a:rPr dirty="0" sz="3000" spc="10">
                <a:latin typeface="MS PGothic"/>
                <a:cs typeface="MS PGothic"/>
              </a:rPr>
              <a:t>（</a:t>
            </a:r>
            <a:r>
              <a:rPr dirty="0" sz="3000" spc="25">
                <a:latin typeface="MS PGothic"/>
                <a:cs typeface="MS PGothic"/>
              </a:rPr>
              <a:t>シグネチ</a:t>
            </a:r>
            <a:r>
              <a:rPr dirty="0" sz="3000" spc="20">
                <a:latin typeface="MS PGothic"/>
                <a:cs typeface="MS PGothic"/>
              </a:rPr>
              <a:t>ャコ</a:t>
            </a:r>
            <a:r>
              <a:rPr dirty="0" sz="3000" spc="25">
                <a:latin typeface="MS PGothic"/>
                <a:cs typeface="MS PGothic"/>
              </a:rPr>
              <a:t>ー</a:t>
            </a:r>
            <a:r>
              <a:rPr dirty="0" sz="3000" spc="20">
                <a:latin typeface="MS PGothic"/>
                <a:cs typeface="MS PGothic"/>
              </a:rPr>
              <a:t>ド</a:t>
            </a:r>
            <a:r>
              <a:rPr dirty="0" sz="3000" spc="-95">
                <a:latin typeface="MS PGothic"/>
                <a:cs typeface="MS PGothic"/>
              </a:rPr>
              <a:t> </a:t>
            </a:r>
            <a:r>
              <a:rPr dirty="0" sz="3000" spc="15">
                <a:latin typeface="MS PGothic"/>
                <a:cs typeface="MS PGothic"/>
              </a:rPr>
              <a:t>）</a:t>
            </a:r>
            <a:r>
              <a:rPr dirty="0" sz="3000" spc="25">
                <a:latin typeface="MS PGothic"/>
                <a:cs typeface="MS PGothic"/>
              </a:rPr>
              <a:t>を</a:t>
            </a:r>
            <a:r>
              <a:rPr dirty="0" sz="3000" spc="30">
                <a:latin typeface="MS PGothic"/>
                <a:cs typeface="MS PGothic"/>
              </a:rPr>
              <a:t>ウ</a:t>
            </a:r>
            <a:r>
              <a:rPr dirty="0" sz="3000" spc="25">
                <a:latin typeface="MS PGothic"/>
                <a:cs typeface="MS PGothic"/>
              </a:rPr>
              <a:t>イ</a:t>
            </a:r>
            <a:r>
              <a:rPr dirty="0" sz="3000" spc="35">
                <a:latin typeface="MS PGothic"/>
                <a:cs typeface="MS PGothic"/>
              </a:rPr>
              <a:t>ル</a:t>
            </a:r>
            <a:r>
              <a:rPr dirty="0" sz="3000" spc="30">
                <a:latin typeface="MS PGothic"/>
                <a:cs typeface="MS PGothic"/>
              </a:rPr>
              <a:t>ス</a:t>
            </a:r>
            <a:r>
              <a:rPr dirty="0" sz="3000" spc="35">
                <a:latin typeface="MS PGothic"/>
                <a:cs typeface="MS PGothic"/>
              </a:rPr>
              <a:t>定 義</a:t>
            </a:r>
            <a:r>
              <a:rPr dirty="0" sz="3000" spc="25">
                <a:latin typeface="MS PGothic"/>
                <a:cs typeface="MS PGothic"/>
              </a:rPr>
              <a:t>ファイ</a:t>
            </a:r>
            <a:r>
              <a:rPr dirty="0" sz="3000" spc="35">
                <a:latin typeface="MS PGothic"/>
                <a:cs typeface="MS PGothic"/>
              </a:rPr>
              <a:t>ル</a:t>
            </a:r>
            <a:r>
              <a:rPr dirty="0" sz="3000" spc="25">
                <a:latin typeface="MS PGothic"/>
                <a:cs typeface="MS PGothic"/>
              </a:rPr>
              <a:t>とし</a:t>
            </a:r>
            <a:r>
              <a:rPr dirty="0" sz="3000" spc="30">
                <a:latin typeface="MS PGothic"/>
                <a:cs typeface="MS PGothic"/>
              </a:rPr>
              <a:t>て</a:t>
            </a:r>
            <a:r>
              <a:rPr dirty="0" sz="3000" spc="25">
                <a:latin typeface="MS PGothic"/>
                <a:cs typeface="MS PGothic"/>
              </a:rPr>
              <a:t>もっ</a:t>
            </a:r>
            <a:r>
              <a:rPr dirty="0" sz="3000" spc="30">
                <a:latin typeface="MS PGothic"/>
                <a:cs typeface="MS PGothic"/>
              </a:rPr>
              <a:t>ていて</a:t>
            </a:r>
            <a:r>
              <a:rPr dirty="0" sz="3000" spc="20">
                <a:latin typeface="MS PGothic"/>
                <a:cs typeface="MS PGothic"/>
              </a:rPr>
              <a:t>、</a:t>
            </a:r>
            <a:r>
              <a:rPr dirty="0" sz="3000" spc="25">
                <a:latin typeface="MS PGothic"/>
                <a:cs typeface="MS PGothic"/>
              </a:rPr>
              <a:t>こ</a:t>
            </a:r>
            <a:r>
              <a:rPr dirty="0" sz="3000" spc="35">
                <a:latin typeface="MS PGothic"/>
                <a:cs typeface="MS PGothic"/>
              </a:rPr>
              <a:t>れ</a:t>
            </a:r>
            <a:r>
              <a:rPr dirty="0" sz="3000" spc="25">
                <a:latin typeface="MS PGothic"/>
                <a:cs typeface="MS PGothic"/>
              </a:rPr>
              <a:t>と</a:t>
            </a:r>
            <a:r>
              <a:rPr dirty="0" sz="3000" spc="35">
                <a:latin typeface="MS PGothic"/>
                <a:cs typeface="MS PGothic"/>
              </a:rPr>
              <a:t>比較</a:t>
            </a:r>
            <a:r>
              <a:rPr dirty="0" sz="3000" spc="25">
                <a:latin typeface="MS PGothic"/>
                <a:cs typeface="MS PGothic"/>
              </a:rPr>
              <a:t>し</a:t>
            </a:r>
            <a:r>
              <a:rPr dirty="0" sz="3000" spc="30">
                <a:latin typeface="MS PGothic"/>
                <a:cs typeface="MS PGothic"/>
              </a:rPr>
              <a:t>てウ</a:t>
            </a:r>
            <a:r>
              <a:rPr dirty="0" sz="3000" spc="25">
                <a:latin typeface="MS PGothic"/>
                <a:cs typeface="MS PGothic"/>
              </a:rPr>
              <a:t>イ</a:t>
            </a:r>
            <a:r>
              <a:rPr dirty="0" sz="3000" spc="35">
                <a:latin typeface="MS PGothic"/>
                <a:cs typeface="MS PGothic"/>
              </a:rPr>
              <a:t>ル</a:t>
            </a:r>
            <a:r>
              <a:rPr dirty="0" sz="3000" spc="30">
                <a:latin typeface="MS PGothic"/>
                <a:cs typeface="MS PGothic"/>
              </a:rPr>
              <a:t>ス</a:t>
            </a:r>
            <a:r>
              <a:rPr dirty="0" sz="3000" spc="35">
                <a:latin typeface="MS PGothic"/>
                <a:cs typeface="MS PGothic"/>
              </a:rPr>
              <a:t>の</a:t>
            </a:r>
            <a:endParaRPr sz="3000">
              <a:latin typeface="MS PGothic"/>
              <a:cs typeface="MS PGothic"/>
            </a:endParaRPr>
          </a:p>
          <a:p>
            <a:pPr marL="12700">
              <a:lnSpc>
                <a:spcPct val="100000"/>
              </a:lnSpc>
              <a:spcBef>
                <a:spcPts val="770"/>
              </a:spcBef>
            </a:pPr>
            <a:r>
              <a:rPr dirty="0" sz="3000" spc="30">
                <a:latin typeface="MS PGothic"/>
                <a:cs typeface="MS PGothic"/>
              </a:rPr>
              <a:t>検知・駆除を行います</a:t>
            </a:r>
            <a:r>
              <a:rPr dirty="0" sz="3000" spc="10">
                <a:latin typeface="MS PGothic"/>
                <a:cs typeface="MS PGothic"/>
              </a:rPr>
              <a:t>。</a:t>
            </a:r>
            <a:r>
              <a:rPr dirty="0" sz="3000" spc="25">
                <a:solidFill>
                  <a:srgbClr val="C82506"/>
                </a:solidFill>
                <a:latin typeface="MS PGothic"/>
                <a:cs typeface="MS PGothic"/>
              </a:rPr>
              <a:t>これを、パターンマッチング方式といいます。</a:t>
            </a:r>
            <a:endParaRPr sz="3000">
              <a:latin typeface="MS PGothic"/>
              <a:cs typeface="MS PGothic"/>
            </a:endParaRPr>
          </a:p>
        </p:txBody>
      </p:sp>
      <p:grpSp>
        <p:nvGrpSpPr>
          <p:cNvPr id="8" name="object 8"/>
          <p:cNvGrpSpPr/>
          <p:nvPr/>
        </p:nvGrpSpPr>
        <p:grpSpPr>
          <a:xfrm>
            <a:off x="402410" y="5366863"/>
            <a:ext cx="1280795" cy="1480820"/>
            <a:chOff x="402410" y="5366863"/>
            <a:chExt cx="1280795" cy="1480820"/>
          </a:xfrm>
        </p:grpSpPr>
        <p:sp>
          <p:nvSpPr>
            <p:cNvPr id="9" name="object 9"/>
            <p:cNvSpPr/>
            <p:nvPr/>
          </p:nvSpPr>
          <p:spPr>
            <a:xfrm>
              <a:off x="417344" y="6193812"/>
              <a:ext cx="1261110" cy="648970"/>
            </a:xfrm>
            <a:custGeom>
              <a:avLst/>
              <a:gdLst/>
              <a:ahLst/>
              <a:cxnLst/>
              <a:rect l="l" t="t" r="r" b="b"/>
              <a:pathLst>
                <a:path w="1261110" h="648970">
                  <a:moveTo>
                    <a:pt x="712320" y="543909"/>
                  </a:moveTo>
                  <a:lnTo>
                    <a:pt x="654212" y="543184"/>
                  </a:lnTo>
                  <a:lnTo>
                    <a:pt x="598092" y="540357"/>
                  </a:lnTo>
                  <a:lnTo>
                    <a:pt x="544085" y="535459"/>
                  </a:lnTo>
                  <a:lnTo>
                    <a:pt x="492316" y="528523"/>
                  </a:lnTo>
                  <a:lnTo>
                    <a:pt x="442910" y="519583"/>
                  </a:lnTo>
                  <a:lnTo>
                    <a:pt x="395993" y="508670"/>
                  </a:lnTo>
                  <a:lnTo>
                    <a:pt x="351688" y="495816"/>
                  </a:lnTo>
                  <a:lnTo>
                    <a:pt x="310122" y="481056"/>
                  </a:lnTo>
                  <a:lnTo>
                    <a:pt x="271419" y="464421"/>
                  </a:lnTo>
                  <a:lnTo>
                    <a:pt x="235703" y="445943"/>
                  </a:lnTo>
                  <a:lnTo>
                    <a:pt x="203102" y="425655"/>
                  </a:lnTo>
                  <a:lnTo>
                    <a:pt x="147737" y="379782"/>
                  </a:lnTo>
                  <a:lnTo>
                    <a:pt x="106326" y="327060"/>
                  </a:lnTo>
                  <a:lnTo>
                    <a:pt x="79855" y="267707"/>
                  </a:lnTo>
                  <a:lnTo>
                    <a:pt x="0" y="0"/>
                  </a:lnTo>
                  <a:lnTo>
                    <a:pt x="11297" y="30461"/>
                  </a:lnTo>
                  <a:lnTo>
                    <a:pt x="26457" y="59308"/>
                  </a:lnTo>
                  <a:lnTo>
                    <a:pt x="67869" y="112030"/>
                  </a:lnTo>
                  <a:lnTo>
                    <a:pt x="123233" y="157903"/>
                  </a:lnTo>
                  <a:lnTo>
                    <a:pt x="155835" y="178191"/>
                  </a:lnTo>
                  <a:lnTo>
                    <a:pt x="191550" y="196668"/>
                  </a:lnTo>
                  <a:lnTo>
                    <a:pt x="230253" y="213304"/>
                  </a:lnTo>
                  <a:lnTo>
                    <a:pt x="271819" y="228064"/>
                  </a:lnTo>
                  <a:lnTo>
                    <a:pt x="316124" y="240918"/>
                  </a:lnTo>
                  <a:lnTo>
                    <a:pt x="363042" y="251831"/>
                  </a:lnTo>
                  <a:lnTo>
                    <a:pt x="412447" y="260771"/>
                  </a:lnTo>
                  <a:lnTo>
                    <a:pt x="464216" y="267707"/>
                  </a:lnTo>
                  <a:lnTo>
                    <a:pt x="518223" y="272605"/>
                  </a:lnTo>
                  <a:lnTo>
                    <a:pt x="574343" y="275432"/>
                  </a:lnTo>
                  <a:lnTo>
                    <a:pt x="632451" y="276157"/>
                  </a:lnTo>
                  <a:lnTo>
                    <a:pt x="1190170" y="276157"/>
                  </a:lnTo>
                  <a:lnTo>
                    <a:pt x="1260882" y="317062"/>
                  </a:lnTo>
                  <a:lnTo>
                    <a:pt x="1146000" y="514850"/>
                  </a:lnTo>
                  <a:lnTo>
                    <a:pt x="1028305" y="514850"/>
                  </a:lnTo>
                  <a:lnTo>
                    <a:pt x="962132" y="525128"/>
                  </a:lnTo>
                  <a:lnTo>
                    <a:pt x="897322" y="533140"/>
                  </a:lnTo>
                  <a:lnTo>
                    <a:pt x="834000" y="538920"/>
                  </a:lnTo>
                  <a:lnTo>
                    <a:pt x="772291" y="542498"/>
                  </a:lnTo>
                  <a:lnTo>
                    <a:pt x="712320" y="543909"/>
                  </a:lnTo>
                  <a:close/>
                </a:path>
                <a:path w="1261110" h="648970">
                  <a:moveTo>
                    <a:pt x="1190170" y="276157"/>
                  </a:moveTo>
                  <a:lnTo>
                    <a:pt x="632451" y="276157"/>
                  </a:lnTo>
                  <a:lnTo>
                    <a:pt x="692422" y="274747"/>
                  </a:lnTo>
                  <a:lnTo>
                    <a:pt x="754131" y="271168"/>
                  </a:lnTo>
                  <a:lnTo>
                    <a:pt x="817453" y="265389"/>
                  </a:lnTo>
                  <a:lnTo>
                    <a:pt x="882263" y="257376"/>
                  </a:lnTo>
                  <a:lnTo>
                    <a:pt x="948436" y="247098"/>
                  </a:lnTo>
                  <a:lnTo>
                    <a:pt x="908502" y="113222"/>
                  </a:lnTo>
                  <a:lnTo>
                    <a:pt x="1190170" y="276157"/>
                  </a:lnTo>
                  <a:close/>
                </a:path>
                <a:path w="1261110" h="648970">
                  <a:moveTo>
                    <a:pt x="1068240" y="648726"/>
                  </a:moveTo>
                  <a:lnTo>
                    <a:pt x="1028305" y="514850"/>
                  </a:lnTo>
                  <a:lnTo>
                    <a:pt x="1146000" y="514850"/>
                  </a:lnTo>
                  <a:lnTo>
                    <a:pt x="1068240" y="648726"/>
                  </a:lnTo>
                  <a:close/>
                </a:path>
              </a:pathLst>
            </a:custGeom>
            <a:solidFill>
              <a:srgbClr val="535353"/>
            </a:solidFill>
          </p:spPr>
          <p:txBody>
            <a:bodyPr wrap="square" lIns="0" tIns="0" rIns="0" bIns="0" rtlCol="0"/>
            <a:lstStyle/>
            <a:p/>
          </p:txBody>
        </p:sp>
        <p:sp>
          <p:nvSpPr>
            <p:cNvPr id="10" name="object 10"/>
            <p:cNvSpPr/>
            <p:nvPr/>
          </p:nvSpPr>
          <p:spPr>
            <a:xfrm>
              <a:off x="407224" y="5371626"/>
              <a:ext cx="1011555" cy="944880"/>
            </a:xfrm>
            <a:custGeom>
              <a:avLst/>
              <a:gdLst/>
              <a:ahLst/>
              <a:cxnLst/>
              <a:rect l="l" t="t" r="r" b="b"/>
              <a:pathLst>
                <a:path w="1011555" h="944879">
                  <a:moveTo>
                    <a:pt x="88734" y="944522"/>
                  </a:moveTo>
                  <a:lnTo>
                    <a:pt x="58358" y="912178"/>
                  </a:lnTo>
                  <a:lnTo>
                    <a:pt x="34315" y="877634"/>
                  </a:lnTo>
                  <a:lnTo>
                    <a:pt x="16587" y="841078"/>
                  </a:lnTo>
                  <a:lnTo>
                    <a:pt x="5155" y="802698"/>
                  </a:lnTo>
                  <a:lnTo>
                    <a:pt x="0" y="762680"/>
                  </a:lnTo>
                  <a:lnTo>
                    <a:pt x="1102" y="721212"/>
                  </a:lnTo>
                  <a:lnTo>
                    <a:pt x="8445" y="678481"/>
                  </a:lnTo>
                  <a:lnTo>
                    <a:pt x="22008" y="634676"/>
                  </a:lnTo>
                  <a:lnTo>
                    <a:pt x="41773" y="589983"/>
                  </a:lnTo>
                  <a:lnTo>
                    <a:pt x="67721" y="544590"/>
                  </a:lnTo>
                  <a:lnTo>
                    <a:pt x="99833" y="498684"/>
                  </a:lnTo>
                  <a:lnTo>
                    <a:pt x="138090" y="452452"/>
                  </a:lnTo>
                  <a:lnTo>
                    <a:pt x="166810" y="421740"/>
                  </a:lnTo>
                  <a:lnTo>
                    <a:pt x="197813" y="391411"/>
                  </a:lnTo>
                  <a:lnTo>
                    <a:pt x="231007" y="361516"/>
                  </a:lnTo>
                  <a:lnTo>
                    <a:pt x="266305" y="332108"/>
                  </a:lnTo>
                  <a:lnTo>
                    <a:pt x="303616" y="303236"/>
                  </a:lnTo>
                  <a:lnTo>
                    <a:pt x="342852" y="274953"/>
                  </a:lnTo>
                  <a:lnTo>
                    <a:pt x="383921" y="247308"/>
                  </a:lnTo>
                  <a:lnTo>
                    <a:pt x="426736" y="220354"/>
                  </a:lnTo>
                  <a:lnTo>
                    <a:pt x="471207" y="194141"/>
                  </a:lnTo>
                  <a:lnTo>
                    <a:pt x="517243" y="168720"/>
                  </a:lnTo>
                  <a:lnTo>
                    <a:pt x="564756" y="144142"/>
                  </a:lnTo>
                  <a:lnTo>
                    <a:pt x="613656" y="120459"/>
                  </a:lnTo>
                  <a:lnTo>
                    <a:pt x="663853" y="97721"/>
                  </a:lnTo>
                  <a:lnTo>
                    <a:pt x="715259" y="75979"/>
                  </a:lnTo>
                  <a:lnTo>
                    <a:pt x="767783" y="55285"/>
                  </a:lnTo>
                  <a:lnTo>
                    <a:pt x="821336" y="35690"/>
                  </a:lnTo>
                  <a:lnTo>
                    <a:pt x="875828" y="17244"/>
                  </a:lnTo>
                  <a:lnTo>
                    <a:pt x="931171" y="0"/>
                  </a:lnTo>
                  <a:lnTo>
                    <a:pt x="1011040" y="267751"/>
                  </a:lnTo>
                  <a:lnTo>
                    <a:pt x="951392" y="286394"/>
                  </a:lnTo>
                  <a:lnTo>
                    <a:pt x="892922" y="306359"/>
                  </a:lnTo>
                  <a:lnTo>
                    <a:pt x="835719" y="327577"/>
                  </a:lnTo>
                  <a:lnTo>
                    <a:pt x="779876" y="349983"/>
                  </a:lnTo>
                  <a:lnTo>
                    <a:pt x="725484" y="373510"/>
                  </a:lnTo>
                  <a:lnTo>
                    <a:pt x="672632" y="398090"/>
                  </a:lnTo>
                  <a:lnTo>
                    <a:pt x="621414" y="423657"/>
                  </a:lnTo>
                  <a:lnTo>
                    <a:pt x="571919" y="450144"/>
                  </a:lnTo>
                  <a:lnTo>
                    <a:pt x="524239" y="477484"/>
                  </a:lnTo>
                  <a:lnTo>
                    <a:pt x="478464" y="505611"/>
                  </a:lnTo>
                  <a:lnTo>
                    <a:pt x="434686" y="534457"/>
                  </a:lnTo>
                  <a:lnTo>
                    <a:pt x="392997" y="563955"/>
                  </a:lnTo>
                  <a:lnTo>
                    <a:pt x="353486" y="594040"/>
                  </a:lnTo>
                  <a:lnTo>
                    <a:pt x="316246" y="624644"/>
                  </a:lnTo>
                  <a:lnTo>
                    <a:pt x="281366" y="655699"/>
                  </a:lnTo>
                  <a:lnTo>
                    <a:pt x="248939" y="687140"/>
                  </a:lnTo>
                  <a:lnTo>
                    <a:pt x="219055" y="718900"/>
                  </a:lnTo>
                  <a:lnTo>
                    <a:pt x="191806" y="750912"/>
                  </a:lnTo>
                  <a:lnTo>
                    <a:pt x="167282" y="783108"/>
                  </a:lnTo>
                  <a:lnTo>
                    <a:pt x="145575" y="815422"/>
                  </a:lnTo>
                  <a:lnTo>
                    <a:pt x="110975" y="880137"/>
                  </a:lnTo>
                  <a:lnTo>
                    <a:pt x="98264" y="912404"/>
                  </a:lnTo>
                  <a:lnTo>
                    <a:pt x="88734" y="944522"/>
                  </a:lnTo>
                  <a:close/>
                </a:path>
              </a:pathLst>
            </a:custGeom>
            <a:solidFill>
              <a:srgbClr val="424242"/>
            </a:solidFill>
          </p:spPr>
          <p:txBody>
            <a:bodyPr wrap="square" lIns="0" tIns="0" rIns="0" bIns="0" rtlCol="0"/>
            <a:lstStyle/>
            <a:p/>
          </p:txBody>
        </p:sp>
        <p:sp>
          <p:nvSpPr>
            <p:cNvPr id="11" name="object 11"/>
            <p:cNvSpPr/>
            <p:nvPr/>
          </p:nvSpPr>
          <p:spPr>
            <a:xfrm>
              <a:off x="407172" y="5371626"/>
              <a:ext cx="1271270" cy="1471295"/>
            </a:xfrm>
            <a:custGeom>
              <a:avLst/>
              <a:gdLst/>
              <a:ahLst/>
              <a:cxnLst/>
              <a:rect l="l" t="t" r="r" b="b"/>
              <a:pathLst>
                <a:path w="1271270" h="1471295">
                  <a:moveTo>
                    <a:pt x="10172" y="822185"/>
                  </a:moveTo>
                  <a:lnTo>
                    <a:pt x="21469" y="852647"/>
                  </a:lnTo>
                  <a:lnTo>
                    <a:pt x="36630" y="881494"/>
                  </a:lnTo>
                  <a:lnTo>
                    <a:pt x="78041" y="934216"/>
                  </a:lnTo>
                  <a:lnTo>
                    <a:pt x="133405" y="980089"/>
                  </a:lnTo>
                  <a:lnTo>
                    <a:pt x="166007" y="1000376"/>
                  </a:lnTo>
                  <a:lnTo>
                    <a:pt x="201722" y="1018854"/>
                  </a:lnTo>
                  <a:lnTo>
                    <a:pt x="240425" y="1035490"/>
                  </a:lnTo>
                  <a:lnTo>
                    <a:pt x="281991" y="1050250"/>
                  </a:lnTo>
                  <a:lnTo>
                    <a:pt x="326296" y="1063103"/>
                  </a:lnTo>
                  <a:lnTo>
                    <a:pt x="373214" y="1074017"/>
                  </a:lnTo>
                  <a:lnTo>
                    <a:pt x="422619" y="1082957"/>
                  </a:lnTo>
                  <a:lnTo>
                    <a:pt x="474388" y="1089893"/>
                  </a:lnTo>
                  <a:lnTo>
                    <a:pt x="528395" y="1094791"/>
                  </a:lnTo>
                  <a:lnTo>
                    <a:pt x="584515" y="1097618"/>
                  </a:lnTo>
                  <a:lnTo>
                    <a:pt x="642623" y="1098343"/>
                  </a:lnTo>
                  <a:lnTo>
                    <a:pt x="702594" y="1096932"/>
                  </a:lnTo>
                  <a:lnTo>
                    <a:pt x="764303" y="1093354"/>
                  </a:lnTo>
                  <a:lnTo>
                    <a:pt x="827625" y="1087575"/>
                  </a:lnTo>
                  <a:lnTo>
                    <a:pt x="892435" y="1079562"/>
                  </a:lnTo>
                  <a:lnTo>
                    <a:pt x="958608" y="1069284"/>
                  </a:lnTo>
                  <a:lnTo>
                    <a:pt x="918674" y="935408"/>
                  </a:lnTo>
                  <a:lnTo>
                    <a:pt x="1271054" y="1139247"/>
                  </a:lnTo>
                  <a:lnTo>
                    <a:pt x="1078412" y="1470911"/>
                  </a:lnTo>
                  <a:lnTo>
                    <a:pt x="1038477" y="1337036"/>
                  </a:lnTo>
                  <a:lnTo>
                    <a:pt x="972304" y="1347314"/>
                  </a:lnTo>
                  <a:lnTo>
                    <a:pt x="907494" y="1355326"/>
                  </a:lnTo>
                  <a:lnTo>
                    <a:pt x="844172" y="1361105"/>
                  </a:lnTo>
                  <a:lnTo>
                    <a:pt x="782463" y="1364684"/>
                  </a:lnTo>
                  <a:lnTo>
                    <a:pt x="722492" y="1366095"/>
                  </a:lnTo>
                  <a:lnTo>
                    <a:pt x="664384" y="1365370"/>
                  </a:lnTo>
                  <a:lnTo>
                    <a:pt x="608264" y="1362543"/>
                  </a:lnTo>
                  <a:lnTo>
                    <a:pt x="554257" y="1357645"/>
                  </a:lnTo>
                  <a:lnTo>
                    <a:pt x="502488" y="1350709"/>
                  </a:lnTo>
                  <a:lnTo>
                    <a:pt x="453082" y="1341769"/>
                  </a:lnTo>
                  <a:lnTo>
                    <a:pt x="406165" y="1330855"/>
                  </a:lnTo>
                  <a:lnTo>
                    <a:pt x="361860" y="1318002"/>
                  </a:lnTo>
                  <a:lnTo>
                    <a:pt x="320294" y="1303242"/>
                  </a:lnTo>
                  <a:lnTo>
                    <a:pt x="281591" y="1286606"/>
                  </a:lnTo>
                  <a:lnTo>
                    <a:pt x="245875" y="1268129"/>
                  </a:lnTo>
                  <a:lnTo>
                    <a:pt x="213274" y="1247841"/>
                  </a:lnTo>
                  <a:lnTo>
                    <a:pt x="157909" y="1201968"/>
                  </a:lnTo>
                  <a:lnTo>
                    <a:pt x="116498" y="1149246"/>
                  </a:lnTo>
                  <a:lnTo>
                    <a:pt x="90040" y="1089937"/>
                  </a:lnTo>
                  <a:lnTo>
                    <a:pt x="10172" y="822185"/>
                  </a:lnTo>
                  <a:lnTo>
                    <a:pt x="3358" y="793154"/>
                  </a:lnTo>
                  <a:lnTo>
                    <a:pt x="0" y="763547"/>
                  </a:lnTo>
                  <a:lnTo>
                    <a:pt x="18" y="733433"/>
                  </a:lnTo>
                  <a:lnTo>
                    <a:pt x="9877" y="671963"/>
                  </a:lnTo>
                  <a:lnTo>
                    <a:pt x="32312" y="609299"/>
                  </a:lnTo>
                  <a:lnTo>
                    <a:pt x="66701" y="545996"/>
                  </a:lnTo>
                  <a:lnTo>
                    <a:pt x="88184" y="514278"/>
                  </a:lnTo>
                  <a:lnTo>
                    <a:pt x="112422" y="482610"/>
                  </a:lnTo>
                  <a:lnTo>
                    <a:pt x="139337" y="451059"/>
                  </a:lnTo>
                  <a:lnTo>
                    <a:pt x="168853" y="419695"/>
                  </a:lnTo>
                  <a:lnTo>
                    <a:pt x="200890" y="388589"/>
                  </a:lnTo>
                  <a:lnTo>
                    <a:pt x="235372" y="357808"/>
                  </a:lnTo>
                  <a:lnTo>
                    <a:pt x="272220" y="327423"/>
                  </a:lnTo>
                  <a:lnTo>
                    <a:pt x="311358" y="297503"/>
                  </a:lnTo>
                  <a:lnTo>
                    <a:pt x="352706" y="268118"/>
                  </a:lnTo>
                  <a:lnTo>
                    <a:pt x="396187" y="239336"/>
                  </a:lnTo>
                  <a:lnTo>
                    <a:pt x="441724" y="211228"/>
                  </a:lnTo>
                  <a:lnTo>
                    <a:pt x="489238" y="183862"/>
                  </a:lnTo>
                  <a:lnTo>
                    <a:pt x="538653" y="157308"/>
                  </a:lnTo>
                  <a:lnTo>
                    <a:pt x="589890" y="131636"/>
                  </a:lnTo>
                  <a:lnTo>
                    <a:pt x="642871" y="106914"/>
                  </a:lnTo>
                  <a:lnTo>
                    <a:pt x="697519" y="83213"/>
                  </a:lnTo>
                  <a:lnTo>
                    <a:pt x="753756" y="60602"/>
                  </a:lnTo>
                  <a:lnTo>
                    <a:pt x="811504" y="39149"/>
                  </a:lnTo>
                  <a:lnTo>
                    <a:pt x="870686" y="18925"/>
                  </a:lnTo>
                  <a:lnTo>
                    <a:pt x="931223" y="0"/>
                  </a:lnTo>
                  <a:lnTo>
                    <a:pt x="1011092" y="267751"/>
                  </a:lnTo>
                  <a:lnTo>
                    <a:pt x="951444" y="286394"/>
                  </a:lnTo>
                  <a:lnTo>
                    <a:pt x="892974" y="306359"/>
                  </a:lnTo>
                  <a:lnTo>
                    <a:pt x="835771" y="327577"/>
                  </a:lnTo>
                  <a:lnTo>
                    <a:pt x="779928" y="349983"/>
                  </a:lnTo>
                  <a:lnTo>
                    <a:pt x="725536" y="373510"/>
                  </a:lnTo>
                  <a:lnTo>
                    <a:pt x="672685" y="398090"/>
                  </a:lnTo>
                  <a:lnTo>
                    <a:pt x="621466" y="423657"/>
                  </a:lnTo>
                  <a:lnTo>
                    <a:pt x="571971" y="450144"/>
                  </a:lnTo>
                  <a:lnTo>
                    <a:pt x="524291" y="477484"/>
                  </a:lnTo>
                  <a:lnTo>
                    <a:pt x="478516" y="505611"/>
                  </a:lnTo>
                  <a:lnTo>
                    <a:pt x="434739" y="534457"/>
                  </a:lnTo>
                  <a:lnTo>
                    <a:pt x="393049" y="563955"/>
                  </a:lnTo>
                  <a:lnTo>
                    <a:pt x="353538" y="594040"/>
                  </a:lnTo>
                  <a:lnTo>
                    <a:pt x="316298" y="624644"/>
                  </a:lnTo>
                  <a:lnTo>
                    <a:pt x="281418" y="655699"/>
                  </a:lnTo>
                  <a:lnTo>
                    <a:pt x="248991" y="687140"/>
                  </a:lnTo>
                  <a:lnTo>
                    <a:pt x="219107" y="718900"/>
                  </a:lnTo>
                  <a:lnTo>
                    <a:pt x="191858" y="750912"/>
                  </a:lnTo>
                  <a:lnTo>
                    <a:pt x="167334" y="783108"/>
                  </a:lnTo>
                  <a:lnTo>
                    <a:pt x="145627" y="815422"/>
                  </a:lnTo>
                  <a:lnTo>
                    <a:pt x="111027" y="880137"/>
                  </a:lnTo>
                  <a:lnTo>
                    <a:pt x="98316" y="912405"/>
                  </a:lnTo>
                  <a:lnTo>
                    <a:pt x="88786" y="944522"/>
                  </a:lnTo>
                </a:path>
              </a:pathLst>
            </a:custGeom>
            <a:ln w="9524">
              <a:solidFill>
                <a:srgbClr val="A7A7A7"/>
              </a:solidFill>
            </a:ln>
          </p:spPr>
          <p:txBody>
            <a:bodyPr wrap="square" lIns="0" tIns="0" rIns="0" bIns="0" rtlCol="0"/>
            <a:lstStyle/>
            <a:p/>
          </p:txBody>
        </p:sp>
      </p:grpSp>
      <p:sp>
        <p:nvSpPr>
          <p:cNvPr id="12" name="object 12"/>
          <p:cNvSpPr txBox="1"/>
          <p:nvPr/>
        </p:nvSpPr>
        <p:spPr>
          <a:xfrm>
            <a:off x="2008199" y="6297724"/>
            <a:ext cx="10361930" cy="800735"/>
          </a:xfrm>
          <a:prstGeom prst="rect">
            <a:avLst/>
          </a:prstGeom>
          <a:ln w="19049">
            <a:solidFill>
              <a:srgbClr val="C82506"/>
            </a:solidFill>
          </a:ln>
        </p:spPr>
        <p:txBody>
          <a:bodyPr wrap="square" lIns="0" tIns="65405" rIns="0" bIns="0" rtlCol="0" vert="horz">
            <a:spAutoFit/>
          </a:bodyPr>
          <a:lstStyle/>
          <a:p>
            <a:pPr marL="85725">
              <a:lnSpc>
                <a:spcPct val="100000"/>
              </a:lnSpc>
              <a:spcBef>
                <a:spcPts val="515"/>
              </a:spcBef>
            </a:pPr>
            <a:r>
              <a:rPr dirty="0" sz="4000">
                <a:solidFill>
                  <a:srgbClr val="C82506"/>
                </a:solidFill>
                <a:latin typeface="MS PGothic"/>
                <a:cs typeface="MS PGothic"/>
              </a:rPr>
              <a:t>「パターンマッチング方式</a:t>
            </a:r>
            <a:r>
              <a:rPr dirty="0" sz="4000" spc="-5">
                <a:solidFill>
                  <a:srgbClr val="C82506"/>
                </a:solidFill>
                <a:latin typeface="MS PGothic"/>
                <a:cs typeface="MS PGothic"/>
              </a:rPr>
              <a:t>」とは何ですか？</a:t>
            </a:r>
            <a:endParaRPr sz="4000">
              <a:latin typeface="MS PGothic"/>
              <a:cs typeface="MS PGothic"/>
            </a:endParaRPr>
          </a:p>
        </p:txBody>
      </p:sp>
      <p:pic>
        <p:nvPicPr>
          <p:cNvPr id="13" name="object 13"/>
          <p:cNvPicPr/>
          <p:nvPr/>
        </p:nvPicPr>
        <p:blipFill>
          <a:blip r:embed="rId3" cstate="print"/>
          <a:stretch>
            <a:fillRect/>
          </a:stretch>
        </p:blipFill>
        <p:spPr>
          <a:xfrm>
            <a:off x="9754499" y="236882"/>
            <a:ext cx="2133599" cy="1790699"/>
          </a:xfrm>
          <a:prstGeom prst="rect">
            <a:avLst/>
          </a:prstGeom>
        </p:spPr>
      </p:pic>
      <p:sp>
        <p:nvSpPr>
          <p:cNvPr id="14" name="object 14"/>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3728720" cy="1000760"/>
          </a:xfrm>
          <a:prstGeom prst="rect"/>
        </p:spPr>
        <p:txBody>
          <a:bodyPr wrap="square" lIns="0" tIns="12700" rIns="0" bIns="0" rtlCol="0" vert="horz">
            <a:spAutoFit/>
          </a:bodyPr>
          <a:lstStyle/>
          <a:p>
            <a:pPr marL="12700">
              <a:lnSpc>
                <a:spcPct val="100000"/>
              </a:lnSpc>
              <a:spcBef>
                <a:spcPts val="100"/>
              </a:spcBef>
            </a:pPr>
            <a:r>
              <a:rPr dirty="0"/>
              <a:t>問題練</a:t>
            </a:r>
            <a:r>
              <a:rPr dirty="0" spc="-5"/>
              <a:t>習</a:t>
            </a:r>
            <a:r>
              <a:rPr dirty="0" b="1">
                <a:latin typeface="Arial"/>
                <a:cs typeface="Arial"/>
              </a:rPr>
              <a:t>4</a:t>
            </a:r>
          </a:p>
        </p:txBody>
      </p:sp>
      <p:sp>
        <p:nvSpPr>
          <p:cNvPr id="10" name="object 10"/>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
        <p:nvSpPr>
          <p:cNvPr id="9" name="object 9"/>
          <p:cNvSpPr txBox="1"/>
          <p:nvPr/>
        </p:nvSpPr>
        <p:spPr>
          <a:xfrm>
            <a:off x="545251" y="2312644"/>
            <a:ext cx="12204700" cy="4707255"/>
          </a:xfrm>
          <a:prstGeom prst="rect">
            <a:avLst/>
          </a:prstGeom>
        </p:spPr>
        <p:txBody>
          <a:bodyPr wrap="square" lIns="0" tIns="12700" rIns="0" bIns="0" rtlCol="0" vert="horz">
            <a:spAutoFit/>
          </a:bodyPr>
          <a:lstStyle/>
          <a:p>
            <a:pPr marL="101600">
              <a:lnSpc>
                <a:spcPct val="100000"/>
              </a:lnSpc>
              <a:spcBef>
                <a:spcPts val="100"/>
              </a:spcBef>
            </a:pPr>
            <a:r>
              <a:rPr dirty="0" sz="3200" spc="-5">
                <a:latin typeface="MS PGothic"/>
                <a:cs typeface="MS PGothic"/>
              </a:rPr>
              <a:t>ウイルス対策ソフトのパターンマッチング方式を説明したものはどれか。</a:t>
            </a:r>
            <a:endParaRPr sz="3200">
              <a:latin typeface="MS PGothic"/>
              <a:cs typeface="MS PGothic"/>
            </a:endParaRPr>
          </a:p>
          <a:p>
            <a:pPr>
              <a:lnSpc>
                <a:spcPct val="100000"/>
              </a:lnSpc>
              <a:spcBef>
                <a:spcPts val="55"/>
              </a:spcBef>
            </a:pPr>
            <a:endParaRPr sz="4000">
              <a:latin typeface="MS PGothic"/>
              <a:cs typeface="MS PGothic"/>
            </a:endParaRPr>
          </a:p>
          <a:p>
            <a:pPr marL="558800" marR="223520" indent="-546735">
              <a:lnSpc>
                <a:spcPct val="114999"/>
              </a:lnSpc>
              <a:buFont typeface="Arial MT"/>
              <a:buAutoNum type="arabicPeriod"/>
              <a:tabLst>
                <a:tab pos="558800" algn="l"/>
                <a:tab pos="559435" algn="l"/>
              </a:tabLst>
            </a:pPr>
            <a:r>
              <a:rPr dirty="0" sz="3000">
                <a:latin typeface="MS PGothic"/>
                <a:cs typeface="MS PGothic"/>
              </a:rPr>
              <a:t>感染前のファイルと感染後のファイルを比較し、ファイルに変更が加わっ </a:t>
            </a:r>
            <a:r>
              <a:rPr dirty="0" sz="3000" spc="-5">
                <a:latin typeface="MS PGothic"/>
                <a:cs typeface="MS PGothic"/>
              </a:rPr>
              <a:t>たかどうかを調べてウイルスを検出する。</a:t>
            </a:r>
            <a:endParaRPr sz="3000">
              <a:latin typeface="MS PGothic"/>
              <a:cs typeface="MS PGothic"/>
            </a:endParaRPr>
          </a:p>
          <a:p>
            <a:pPr marL="558800" indent="-546735">
              <a:lnSpc>
                <a:spcPct val="100000"/>
              </a:lnSpc>
              <a:spcBef>
                <a:spcPts val="1540"/>
              </a:spcBef>
              <a:buFont typeface="Arial MT"/>
              <a:buAutoNum type="arabicPeriod"/>
              <a:tabLst>
                <a:tab pos="558800" algn="l"/>
                <a:tab pos="559435" algn="l"/>
              </a:tabLst>
            </a:pPr>
            <a:r>
              <a:rPr dirty="0" sz="3000">
                <a:latin typeface="MS PGothic"/>
                <a:cs typeface="MS PGothic"/>
              </a:rPr>
              <a:t>既知ウイルスのシグネチャと比較して、ウイルスを検出する。</a:t>
            </a:r>
            <a:endParaRPr sz="3000">
              <a:latin typeface="MS PGothic"/>
              <a:cs typeface="MS PGothic"/>
            </a:endParaRPr>
          </a:p>
          <a:p>
            <a:pPr marL="558800" marR="2024380" indent="-546735">
              <a:lnSpc>
                <a:spcPct val="114999"/>
              </a:lnSpc>
              <a:spcBef>
                <a:spcPts val="1000"/>
              </a:spcBef>
              <a:buFont typeface="Arial MT"/>
              <a:buAutoNum type="arabicPeriod"/>
              <a:tabLst>
                <a:tab pos="558800" algn="l"/>
                <a:tab pos="559435" algn="l"/>
              </a:tabLst>
            </a:pPr>
            <a:r>
              <a:rPr dirty="0" sz="3000" spc="-5">
                <a:latin typeface="MS PGothic"/>
                <a:cs typeface="MS PGothic"/>
              </a:rPr>
              <a:t>システム内でのウイルスに起因する異常現象を監視すること </a:t>
            </a:r>
            <a:r>
              <a:rPr dirty="0" sz="3000" spc="-5">
                <a:latin typeface="MS PGothic"/>
                <a:cs typeface="MS PGothic"/>
              </a:rPr>
              <a:t>によって、ウイルスを検出する。</a:t>
            </a:r>
            <a:endParaRPr sz="3000">
              <a:latin typeface="MS PGothic"/>
              <a:cs typeface="MS PGothic"/>
            </a:endParaRPr>
          </a:p>
          <a:p>
            <a:pPr marL="558800" indent="-546735">
              <a:lnSpc>
                <a:spcPct val="100000"/>
              </a:lnSpc>
              <a:spcBef>
                <a:spcPts val="1540"/>
              </a:spcBef>
              <a:buFont typeface="Arial MT"/>
              <a:buAutoNum type="arabicPeriod"/>
              <a:tabLst>
                <a:tab pos="558800" algn="l"/>
                <a:tab pos="559435" algn="l"/>
              </a:tabLst>
            </a:pPr>
            <a:r>
              <a:rPr dirty="0" sz="3000" spc="-5">
                <a:latin typeface="MS PGothic"/>
                <a:cs typeface="MS PGothic"/>
              </a:rPr>
              <a:t>ファイルのチェックサムと照合して、ウイルスを検出する。</a:t>
            </a:r>
            <a:endParaRPr sz="3000">
              <a:latin typeface="MS PGothic"/>
              <a:cs typeface="MS P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279"/>
            <a:ext cx="1651000" cy="1000760"/>
          </a:xfrm>
          <a:prstGeom prst="rect"/>
        </p:spPr>
        <p:txBody>
          <a:bodyPr wrap="square" lIns="0" tIns="12700" rIns="0" bIns="0" rtlCol="0" vert="horz">
            <a:spAutoFit/>
          </a:bodyPr>
          <a:lstStyle/>
          <a:p>
            <a:pPr marL="12700">
              <a:lnSpc>
                <a:spcPct val="100000"/>
              </a:lnSpc>
              <a:spcBef>
                <a:spcPts val="100"/>
              </a:spcBef>
            </a:pPr>
            <a:r>
              <a:rPr dirty="0"/>
              <a:t>目次</a:t>
            </a:r>
          </a:p>
        </p:txBody>
      </p:sp>
      <p:sp>
        <p:nvSpPr>
          <p:cNvPr id="10" name="object 10"/>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
        <p:nvSpPr>
          <p:cNvPr id="9" name="object 9"/>
          <p:cNvSpPr txBox="1"/>
          <p:nvPr/>
        </p:nvSpPr>
        <p:spPr>
          <a:xfrm>
            <a:off x="720502" y="2507862"/>
            <a:ext cx="8970645" cy="6060440"/>
          </a:xfrm>
          <a:prstGeom prst="rect">
            <a:avLst/>
          </a:prstGeom>
        </p:spPr>
        <p:txBody>
          <a:bodyPr wrap="square" lIns="0" tIns="12700" rIns="0" bIns="0" rtlCol="0" vert="horz">
            <a:spAutoFit/>
          </a:bodyPr>
          <a:lstStyle/>
          <a:p>
            <a:pPr marL="622300" indent="-610235">
              <a:lnSpc>
                <a:spcPct val="100000"/>
              </a:lnSpc>
              <a:spcBef>
                <a:spcPts val="100"/>
              </a:spcBef>
              <a:buFont typeface="Arial MT"/>
              <a:buAutoNum type="arabicPeriod"/>
              <a:tabLst>
                <a:tab pos="622300" algn="l"/>
                <a:tab pos="622935" algn="l"/>
              </a:tabLst>
            </a:pPr>
            <a:r>
              <a:rPr dirty="0" sz="3600">
                <a:latin typeface="MS PGothic"/>
                <a:cs typeface="MS PGothic"/>
              </a:rPr>
              <a:t>小テスト</a:t>
            </a:r>
            <a:endParaRPr sz="3600">
              <a:latin typeface="MS PGothic"/>
              <a:cs typeface="MS PGothic"/>
            </a:endParaRPr>
          </a:p>
          <a:p>
            <a:pPr>
              <a:lnSpc>
                <a:spcPct val="100000"/>
              </a:lnSpc>
              <a:spcBef>
                <a:spcPts val="25"/>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dirty="0" sz="3600" spc="-5">
                <a:latin typeface="MS PGothic"/>
                <a:cs typeface="MS PGothic"/>
              </a:rPr>
              <a:t>カタカナ語の発声練習</a:t>
            </a:r>
            <a:endParaRPr sz="3600">
              <a:latin typeface="MS PGothic"/>
              <a:cs typeface="MS PGothic"/>
            </a:endParaRPr>
          </a:p>
          <a:p>
            <a:pPr>
              <a:lnSpc>
                <a:spcPct val="100000"/>
              </a:lnSpc>
              <a:spcBef>
                <a:spcPts val="30"/>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dirty="0" sz="3600">
                <a:latin typeface="MS PGothic"/>
                <a:cs typeface="MS PGothic"/>
              </a:rPr>
              <a:t>言葉の確認</a:t>
            </a:r>
            <a:endParaRPr sz="3600">
              <a:latin typeface="MS PGothic"/>
              <a:cs typeface="MS PGothic"/>
            </a:endParaRPr>
          </a:p>
          <a:p>
            <a:pPr>
              <a:lnSpc>
                <a:spcPct val="100000"/>
              </a:lnSpc>
              <a:spcBef>
                <a:spcPts val="25"/>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dirty="0" sz="3600">
                <a:latin typeface="MS PGothic"/>
                <a:cs typeface="MS PGothic"/>
              </a:rPr>
              <a:t>文章の理解：コンピュータウイルスへの対策</a:t>
            </a:r>
            <a:endParaRPr sz="3600">
              <a:latin typeface="MS PGothic"/>
              <a:cs typeface="MS PGothic"/>
            </a:endParaRPr>
          </a:p>
          <a:p>
            <a:pPr>
              <a:lnSpc>
                <a:spcPct val="100000"/>
              </a:lnSpc>
              <a:spcBef>
                <a:spcPts val="30"/>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dirty="0" sz="3600">
                <a:latin typeface="MS PGothic"/>
                <a:cs typeface="MS PGothic"/>
              </a:rPr>
              <a:t>問題練習</a:t>
            </a:r>
            <a:endParaRPr sz="3600">
              <a:latin typeface="MS PGothic"/>
              <a:cs typeface="MS PGothic"/>
            </a:endParaRPr>
          </a:p>
          <a:p>
            <a:pPr>
              <a:lnSpc>
                <a:spcPct val="100000"/>
              </a:lnSpc>
              <a:spcBef>
                <a:spcPts val="25"/>
              </a:spcBef>
              <a:buFont typeface="Arial MT"/>
              <a:buAutoNum type="arabicPeriod"/>
            </a:pPr>
            <a:endParaRPr sz="3350">
              <a:latin typeface="MS PGothic"/>
              <a:cs typeface="MS PGothic"/>
            </a:endParaRPr>
          </a:p>
          <a:p>
            <a:pPr marL="622300" indent="-610235">
              <a:lnSpc>
                <a:spcPct val="100000"/>
              </a:lnSpc>
              <a:spcBef>
                <a:spcPts val="5"/>
              </a:spcBef>
              <a:buFont typeface="Arial MT"/>
              <a:buAutoNum type="arabicPeriod"/>
              <a:tabLst>
                <a:tab pos="622300" algn="l"/>
                <a:tab pos="622935" algn="l"/>
              </a:tabLst>
            </a:pPr>
            <a:r>
              <a:rPr dirty="0" sz="3600">
                <a:latin typeface="MS PGothic"/>
                <a:cs typeface="MS PGothic"/>
              </a:rPr>
              <a:t>次の授業予告</a:t>
            </a:r>
            <a:endParaRPr sz="3600">
              <a:latin typeface="MS PGothic"/>
              <a:cs typeface="MS P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prstGeom prst="rect"/>
        </p:spPr>
        <p:txBody>
          <a:bodyPr wrap="square" lIns="0" tIns="12700" rIns="0" bIns="0" rtlCol="0" vert="horz">
            <a:spAutoFit/>
          </a:bodyPr>
          <a:lstStyle/>
          <a:p>
            <a:pPr marL="12700">
              <a:lnSpc>
                <a:spcPct val="100000"/>
              </a:lnSpc>
              <a:spcBef>
                <a:spcPts val="100"/>
              </a:spcBef>
            </a:pPr>
            <a:r>
              <a:rPr dirty="0"/>
              <a:t>感染後の対応</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0"/>
            <a:ext cx="7136765" cy="1993900"/>
          </a:xfrm>
          <a:prstGeom prst="rect"/>
        </p:spPr>
        <p:txBody>
          <a:bodyPr wrap="square" lIns="0" tIns="143510" rIns="0" bIns="0" rtlCol="0" vert="horz">
            <a:spAutoFit/>
          </a:bodyPr>
          <a:lstStyle/>
          <a:p>
            <a:pPr marL="12700">
              <a:lnSpc>
                <a:spcPct val="100000"/>
              </a:lnSpc>
              <a:spcBef>
                <a:spcPts val="1130"/>
              </a:spcBef>
            </a:pPr>
            <a:r>
              <a:rPr dirty="0" sz="5600"/>
              <a:t>感染後の対応</a:t>
            </a:r>
            <a:endParaRPr sz="5600"/>
          </a:p>
          <a:p>
            <a:pPr marL="12700">
              <a:lnSpc>
                <a:spcPct val="100000"/>
              </a:lnSpc>
              <a:spcBef>
                <a:spcPts val="1030"/>
              </a:spcBef>
            </a:pPr>
            <a:r>
              <a:rPr dirty="0" sz="5600" spc="-1825">
                <a:latin typeface="Arial MT"/>
                <a:cs typeface="Arial MT"/>
              </a:rPr>
              <a:t>Đố</a:t>
            </a:r>
            <a:r>
              <a:rPr dirty="0" sz="5600" spc="-405">
                <a:latin typeface="Arial MT"/>
                <a:cs typeface="Arial MT"/>
              </a:rPr>
              <a:t>i</a:t>
            </a:r>
            <a:r>
              <a:rPr dirty="0" sz="5600" spc="-10">
                <a:latin typeface="Arial MT"/>
                <a:cs typeface="Arial MT"/>
              </a:rPr>
              <a:t> </a:t>
            </a:r>
            <a:r>
              <a:rPr dirty="0" sz="5600" spc="-690">
                <a:latin typeface="Arial MT"/>
                <a:cs typeface="Arial MT"/>
              </a:rPr>
              <a:t>ứn</a:t>
            </a:r>
            <a:r>
              <a:rPr dirty="0" sz="5600" spc="-490">
                <a:latin typeface="Arial MT"/>
                <a:cs typeface="Arial MT"/>
              </a:rPr>
              <a:t>g</a:t>
            </a:r>
            <a:r>
              <a:rPr dirty="0" sz="5600" spc="-10">
                <a:latin typeface="Arial MT"/>
                <a:cs typeface="Arial MT"/>
              </a:rPr>
              <a:t> </a:t>
            </a:r>
            <a:r>
              <a:rPr dirty="0" sz="5600">
                <a:latin typeface="Arial MT"/>
                <a:cs typeface="Arial MT"/>
              </a:rPr>
              <a:t>sau</a:t>
            </a:r>
            <a:r>
              <a:rPr dirty="0" sz="5600" spc="-5">
                <a:latin typeface="Arial MT"/>
                <a:cs typeface="Arial MT"/>
              </a:rPr>
              <a:t> lâ</a:t>
            </a:r>
            <a:r>
              <a:rPr dirty="0" sz="5600">
                <a:latin typeface="Arial MT"/>
                <a:cs typeface="Arial MT"/>
              </a:rPr>
              <a:t>y</a:t>
            </a:r>
            <a:r>
              <a:rPr dirty="0" sz="5600" spc="-10">
                <a:latin typeface="Arial MT"/>
                <a:cs typeface="Arial MT"/>
              </a:rPr>
              <a:t> </a:t>
            </a:r>
            <a:r>
              <a:rPr dirty="0" sz="5600" spc="-505">
                <a:latin typeface="Arial MT"/>
                <a:cs typeface="Arial MT"/>
              </a:rPr>
              <a:t>nhiễm</a:t>
            </a:r>
            <a:endParaRPr sz="5600">
              <a:latin typeface="Arial MT"/>
              <a:cs typeface="Arial MT"/>
            </a:endParaRPr>
          </a:p>
        </p:txBody>
      </p:sp>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
        <p:nvSpPr>
          <p:cNvPr id="7" name="object 7"/>
          <p:cNvSpPr txBox="1"/>
          <p:nvPr/>
        </p:nvSpPr>
        <p:spPr>
          <a:xfrm>
            <a:off x="476750" y="2448524"/>
            <a:ext cx="12312015" cy="2334260"/>
          </a:xfrm>
          <a:prstGeom prst="rect">
            <a:avLst/>
          </a:prstGeom>
          <a:ln w="19049">
            <a:solidFill>
              <a:srgbClr val="C82506"/>
            </a:solidFill>
          </a:ln>
        </p:spPr>
        <p:txBody>
          <a:bodyPr wrap="square" lIns="0" tIns="74295" rIns="0" bIns="0" rtlCol="0" vert="horz">
            <a:spAutoFit/>
          </a:bodyPr>
          <a:lstStyle/>
          <a:p>
            <a:pPr marL="318770" indent="-233679">
              <a:lnSpc>
                <a:spcPct val="100000"/>
              </a:lnSpc>
              <a:spcBef>
                <a:spcPts val="585"/>
              </a:spcBef>
              <a:buSzPct val="96666"/>
              <a:buFont typeface="Arial"/>
              <a:buChar char="●"/>
              <a:tabLst>
                <a:tab pos="319405" algn="l"/>
              </a:tabLst>
            </a:pPr>
            <a:r>
              <a:rPr dirty="0" sz="3000" spc="35">
                <a:latin typeface="MS PGothic"/>
                <a:cs typeface="MS PGothic"/>
              </a:rPr>
              <a:t>感染後の対応</a:t>
            </a:r>
            <a:endParaRPr sz="3000">
              <a:latin typeface="MS PGothic"/>
              <a:cs typeface="MS PGothic"/>
            </a:endParaRPr>
          </a:p>
          <a:p>
            <a:pPr marL="85725" marR="1769745">
              <a:lnSpc>
                <a:spcPct val="121400"/>
              </a:lnSpc>
            </a:pP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スに</a:t>
            </a:r>
            <a:r>
              <a:rPr dirty="0" sz="3000" spc="30">
                <a:latin typeface="MS PGothic"/>
                <a:cs typeface="MS PGothic"/>
              </a:rPr>
              <a:t>感染</a:t>
            </a:r>
            <a:r>
              <a:rPr dirty="0" sz="3000" spc="20">
                <a:latin typeface="MS PGothic"/>
                <a:cs typeface="MS PGothic"/>
              </a:rPr>
              <a:t>し</a:t>
            </a:r>
            <a:r>
              <a:rPr dirty="0" sz="3000" spc="25">
                <a:latin typeface="MS PGothic"/>
                <a:cs typeface="MS PGothic"/>
              </a:rPr>
              <a:t>て</a:t>
            </a:r>
            <a:r>
              <a:rPr dirty="0" sz="3000" spc="20">
                <a:latin typeface="MS PGothic"/>
                <a:cs typeface="MS PGothic"/>
              </a:rPr>
              <a:t>し</a:t>
            </a:r>
            <a:r>
              <a:rPr dirty="0" sz="3000" spc="25">
                <a:latin typeface="MS PGothic"/>
                <a:cs typeface="MS PGothic"/>
              </a:rPr>
              <a:t>ま</a:t>
            </a:r>
            <a:r>
              <a:rPr dirty="0" sz="3000" spc="20">
                <a:latin typeface="MS PGothic"/>
                <a:cs typeface="MS PGothic"/>
              </a:rPr>
              <a:t>っ</a:t>
            </a:r>
            <a:r>
              <a:rPr dirty="0" sz="3000" spc="25">
                <a:latin typeface="MS PGothic"/>
                <a:cs typeface="MS PGothic"/>
              </a:rPr>
              <a:t>た</a:t>
            </a:r>
            <a:r>
              <a:rPr dirty="0" sz="3000" spc="20">
                <a:latin typeface="MS PGothic"/>
                <a:cs typeface="MS PGothic"/>
              </a:rPr>
              <a:t>ら</a:t>
            </a:r>
            <a:r>
              <a:rPr dirty="0" sz="3000" spc="15">
                <a:latin typeface="MS PGothic"/>
                <a:cs typeface="MS PGothic"/>
              </a:rPr>
              <a:t>、</a:t>
            </a:r>
            <a:r>
              <a:rPr dirty="0" sz="3000" spc="20">
                <a:latin typeface="MS PGothic"/>
                <a:cs typeface="MS PGothic"/>
              </a:rPr>
              <a:t>コ</a:t>
            </a:r>
            <a:r>
              <a:rPr dirty="0" sz="3000" spc="25">
                <a:latin typeface="MS PGothic"/>
                <a:cs typeface="MS PGothic"/>
              </a:rPr>
              <a:t>ンピ</a:t>
            </a:r>
            <a:r>
              <a:rPr dirty="0" sz="3000" spc="20">
                <a:latin typeface="MS PGothic"/>
                <a:cs typeface="MS PGothic"/>
              </a:rPr>
              <a:t>ュ</a:t>
            </a:r>
            <a:r>
              <a:rPr dirty="0" sz="3000" spc="25">
                <a:latin typeface="MS PGothic"/>
                <a:cs typeface="MS PGothic"/>
              </a:rPr>
              <a:t>ー</a:t>
            </a:r>
            <a:r>
              <a:rPr dirty="0" sz="3000" spc="20">
                <a:latin typeface="MS PGothic"/>
                <a:cs typeface="MS PGothic"/>
              </a:rPr>
              <a:t>タ</a:t>
            </a:r>
            <a:r>
              <a:rPr dirty="0" sz="3000" spc="30">
                <a:latin typeface="MS PGothic"/>
                <a:cs typeface="MS PGothic"/>
              </a:rPr>
              <a:t>を</a:t>
            </a:r>
            <a:r>
              <a:rPr dirty="0" sz="3000" spc="25">
                <a:solidFill>
                  <a:srgbClr val="C82506"/>
                </a:solidFill>
                <a:latin typeface="MS PGothic"/>
                <a:cs typeface="MS PGothic"/>
              </a:rPr>
              <a:t>す</a:t>
            </a:r>
            <a:r>
              <a:rPr dirty="0" sz="3000" spc="20">
                <a:solidFill>
                  <a:srgbClr val="C82506"/>
                </a:solidFill>
                <a:latin typeface="MS PGothic"/>
                <a:cs typeface="MS PGothic"/>
              </a:rPr>
              <a:t>ぐ</a:t>
            </a:r>
            <a:r>
              <a:rPr dirty="0" sz="3000" spc="30">
                <a:solidFill>
                  <a:srgbClr val="C82506"/>
                </a:solidFill>
                <a:latin typeface="MS PGothic"/>
                <a:cs typeface="MS PGothic"/>
              </a:rPr>
              <a:t>に</a:t>
            </a:r>
            <a:r>
              <a:rPr dirty="0" sz="3000" spc="25">
                <a:latin typeface="MS PGothic"/>
                <a:cs typeface="MS PGothic"/>
              </a:rPr>
              <a:t>ネ</a:t>
            </a:r>
            <a:r>
              <a:rPr dirty="0" sz="3000" spc="20">
                <a:latin typeface="MS PGothic"/>
                <a:cs typeface="MS PGothic"/>
              </a:rPr>
              <a:t>ッ</a:t>
            </a:r>
            <a:r>
              <a:rPr dirty="0" sz="3000" spc="15">
                <a:latin typeface="MS PGothic"/>
                <a:cs typeface="MS PGothic"/>
              </a:rPr>
              <a:t>ト</a:t>
            </a:r>
            <a:r>
              <a:rPr dirty="0" sz="3000" spc="25">
                <a:latin typeface="MS PGothic"/>
                <a:cs typeface="MS PGothic"/>
              </a:rPr>
              <a:t>ワー</a:t>
            </a:r>
            <a:r>
              <a:rPr dirty="0" sz="3000" spc="20">
                <a:latin typeface="MS PGothic"/>
                <a:cs typeface="MS PGothic"/>
              </a:rPr>
              <a:t>ク </a:t>
            </a:r>
            <a:r>
              <a:rPr dirty="0" sz="3000" spc="35">
                <a:solidFill>
                  <a:srgbClr val="C82506"/>
                </a:solidFill>
                <a:latin typeface="MS PGothic"/>
                <a:cs typeface="MS PGothic"/>
              </a:rPr>
              <a:t>か</a:t>
            </a:r>
            <a:r>
              <a:rPr dirty="0" sz="3000" spc="20">
                <a:solidFill>
                  <a:srgbClr val="C82506"/>
                </a:solidFill>
                <a:latin typeface="MS PGothic"/>
                <a:cs typeface="MS PGothic"/>
              </a:rPr>
              <a:t>ら</a:t>
            </a:r>
            <a:r>
              <a:rPr dirty="0" sz="3000" spc="35">
                <a:latin typeface="MS PGothic"/>
                <a:cs typeface="MS PGothic"/>
              </a:rPr>
              <a:t>切</a:t>
            </a:r>
            <a:r>
              <a:rPr dirty="0" sz="3000" spc="25">
                <a:latin typeface="MS PGothic"/>
                <a:cs typeface="MS PGothic"/>
              </a:rPr>
              <a:t>り</a:t>
            </a:r>
            <a:r>
              <a:rPr dirty="0" sz="3000" spc="35">
                <a:latin typeface="MS PGothic"/>
                <a:cs typeface="MS PGothic"/>
              </a:rPr>
              <a:t>離</a:t>
            </a:r>
            <a:r>
              <a:rPr dirty="0" sz="3000" spc="30">
                <a:latin typeface="MS PGothic"/>
                <a:cs typeface="MS PGothic"/>
              </a:rPr>
              <a:t>す</a:t>
            </a:r>
            <a:r>
              <a:rPr dirty="0" sz="3000" spc="25">
                <a:latin typeface="MS PGothic"/>
                <a:cs typeface="MS PGothic"/>
              </a:rPr>
              <a:t>ことが</a:t>
            </a:r>
            <a:r>
              <a:rPr dirty="0" sz="3000" spc="35">
                <a:latin typeface="MS PGothic"/>
                <a:cs typeface="MS PGothic"/>
              </a:rPr>
              <a:t>重要</a:t>
            </a:r>
            <a:r>
              <a:rPr dirty="0" sz="3000" spc="30">
                <a:latin typeface="MS PGothic"/>
                <a:cs typeface="MS PGothic"/>
              </a:rPr>
              <a:t>で</a:t>
            </a:r>
            <a:r>
              <a:rPr dirty="0" sz="3000" spc="25">
                <a:latin typeface="MS PGothic"/>
                <a:cs typeface="MS PGothic"/>
              </a:rPr>
              <a:t>す</a:t>
            </a:r>
            <a:r>
              <a:rPr dirty="0" sz="3000" spc="15">
                <a:latin typeface="MS PGothic"/>
                <a:cs typeface="MS PGothic"/>
              </a:rPr>
              <a:t>。</a:t>
            </a:r>
            <a:r>
              <a:rPr dirty="0" sz="3000" spc="20">
                <a:latin typeface="MS PGothic"/>
                <a:cs typeface="MS PGothic"/>
              </a:rPr>
              <a:t>こ</a:t>
            </a:r>
            <a:r>
              <a:rPr dirty="0" sz="3000" spc="30">
                <a:latin typeface="MS PGothic"/>
                <a:cs typeface="MS PGothic"/>
              </a:rPr>
              <a:t>れは</a:t>
            </a:r>
            <a:r>
              <a:rPr dirty="0" sz="3000" spc="15">
                <a:latin typeface="MS PGothic"/>
                <a:cs typeface="MS PGothic"/>
              </a:rPr>
              <a:t>、</a:t>
            </a:r>
            <a:r>
              <a:rPr dirty="0" sz="3000" spc="25">
                <a:latin typeface="MS PGothic"/>
                <a:cs typeface="MS PGothic"/>
              </a:rPr>
              <a:t>ネ</a:t>
            </a:r>
            <a:r>
              <a:rPr dirty="0" sz="3000" spc="20">
                <a:latin typeface="MS PGothic"/>
                <a:cs typeface="MS PGothic"/>
              </a:rPr>
              <a:t>ッ</a:t>
            </a:r>
            <a:r>
              <a:rPr dirty="0" sz="3000" spc="15">
                <a:latin typeface="MS PGothic"/>
                <a:cs typeface="MS PGothic"/>
              </a:rPr>
              <a:t>ト</a:t>
            </a:r>
            <a:r>
              <a:rPr dirty="0" sz="3000" spc="25">
                <a:latin typeface="MS PGothic"/>
                <a:cs typeface="MS PGothic"/>
              </a:rPr>
              <a:t>ワー</a:t>
            </a:r>
            <a:r>
              <a:rPr dirty="0" sz="3000" spc="20">
                <a:latin typeface="MS PGothic"/>
                <a:cs typeface="MS PGothic"/>
              </a:rPr>
              <a:t>ク</a:t>
            </a:r>
            <a:r>
              <a:rPr dirty="0" sz="3000" spc="15">
                <a:latin typeface="MS PGothic"/>
                <a:cs typeface="MS PGothic"/>
              </a:rPr>
              <a:t>を</a:t>
            </a:r>
            <a:r>
              <a:rPr dirty="0" sz="3000" spc="35">
                <a:solidFill>
                  <a:srgbClr val="C82506"/>
                </a:solidFill>
                <a:latin typeface="MS PGothic"/>
                <a:cs typeface="MS PGothic"/>
              </a:rPr>
              <a:t>通</a:t>
            </a:r>
            <a:r>
              <a:rPr dirty="0" sz="3000" spc="25">
                <a:solidFill>
                  <a:srgbClr val="C82506"/>
                </a:solidFill>
                <a:latin typeface="MS PGothic"/>
                <a:cs typeface="MS PGothic"/>
              </a:rPr>
              <a:t>じて</a:t>
            </a:r>
            <a:r>
              <a:rPr dirty="0" sz="3000" spc="20">
                <a:latin typeface="MS PGothic"/>
                <a:cs typeface="MS PGothic"/>
              </a:rPr>
              <a:t>さら</a:t>
            </a:r>
            <a:r>
              <a:rPr dirty="0" sz="3000" spc="25">
                <a:latin typeface="MS PGothic"/>
                <a:cs typeface="MS PGothic"/>
              </a:rPr>
              <a:t>に </a:t>
            </a:r>
            <a:r>
              <a:rPr dirty="0" sz="3000" spc="35">
                <a:latin typeface="MS PGothic"/>
                <a:cs typeface="MS PGothic"/>
              </a:rPr>
              <a:t>感染</a:t>
            </a:r>
            <a:r>
              <a:rPr dirty="0" sz="3000" spc="25">
                <a:latin typeface="MS PGothic"/>
                <a:cs typeface="MS PGothic"/>
              </a:rPr>
              <a:t>を</a:t>
            </a:r>
            <a:r>
              <a:rPr dirty="0" sz="3000" spc="35">
                <a:latin typeface="MS PGothic"/>
                <a:cs typeface="MS PGothic"/>
              </a:rPr>
              <a:t>広</a:t>
            </a:r>
            <a:r>
              <a:rPr dirty="0" sz="3000" spc="30">
                <a:latin typeface="MS PGothic"/>
                <a:cs typeface="MS PGothic"/>
              </a:rPr>
              <a:t>げて</a:t>
            </a:r>
            <a:r>
              <a:rPr dirty="0" sz="3000" spc="25">
                <a:latin typeface="MS PGothic"/>
                <a:cs typeface="MS PGothic"/>
              </a:rPr>
              <a:t>し</a:t>
            </a:r>
            <a:r>
              <a:rPr dirty="0" sz="3000" spc="30">
                <a:latin typeface="MS PGothic"/>
                <a:cs typeface="MS PGothic"/>
              </a:rPr>
              <a:t>ま</a:t>
            </a:r>
            <a:r>
              <a:rPr dirty="0" sz="3000" spc="10">
                <a:latin typeface="MS PGothic"/>
                <a:cs typeface="MS PGothic"/>
              </a:rPr>
              <a:t>う</a:t>
            </a:r>
            <a:r>
              <a:rPr dirty="0" sz="3000" spc="25">
                <a:solidFill>
                  <a:srgbClr val="C82506"/>
                </a:solidFill>
                <a:latin typeface="MS PGothic"/>
                <a:cs typeface="MS PGothic"/>
              </a:rPr>
              <a:t>など</a:t>
            </a:r>
            <a:r>
              <a:rPr dirty="0" sz="3000" spc="15">
                <a:latin typeface="MS PGothic"/>
                <a:cs typeface="MS PGothic"/>
              </a:rPr>
              <a:t>、</a:t>
            </a:r>
            <a:r>
              <a:rPr dirty="0" sz="3000" spc="30">
                <a:latin typeface="MS PGothic"/>
                <a:cs typeface="MS PGothic"/>
              </a:rPr>
              <a:t>被害の拡大</a:t>
            </a:r>
            <a:r>
              <a:rPr dirty="0" sz="3000" spc="20">
                <a:latin typeface="MS PGothic"/>
                <a:cs typeface="MS PGothic"/>
              </a:rPr>
              <a:t>を</a:t>
            </a:r>
            <a:r>
              <a:rPr dirty="0" sz="3000" spc="30">
                <a:latin typeface="MS PGothic"/>
                <a:cs typeface="MS PGothic"/>
              </a:rPr>
              <a:t>防</a:t>
            </a:r>
            <a:r>
              <a:rPr dirty="0" sz="3000" spc="15">
                <a:latin typeface="MS PGothic"/>
                <a:cs typeface="MS PGothic"/>
              </a:rPr>
              <a:t>ぐ</a:t>
            </a:r>
            <a:r>
              <a:rPr dirty="0" sz="3000" spc="25">
                <a:solidFill>
                  <a:srgbClr val="C82506"/>
                </a:solidFill>
                <a:latin typeface="MS PGothic"/>
                <a:cs typeface="MS PGothic"/>
              </a:rPr>
              <a:t>た</a:t>
            </a:r>
            <a:r>
              <a:rPr dirty="0" sz="3000" spc="30">
                <a:solidFill>
                  <a:srgbClr val="C82506"/>
                </a:solidFill>
                <a:latin typeface="MS PGothic"/>
                <a:cs typeface="MS PGothic"/>
              </a:rPr>
              <a:t>め</a:t>
            </a:r>
            <a:r>
              <a:rPr dirty="0" sz="3000" spc="25">
                <a:latin typeface="MS PGothic"/>
                <a:cs typeface="MS PGothic"/>
              </a:rPr>
              <a:t>です</a:t>
            </a:r>
            <a:r>
              <a:rPr dirty="0" sz="3000" spc="15">
                <a:latin typeface="MS PGothic"/>
                <a:cs typeface="MS PGothic"/>
              </a:rPr>
              <a:t>。</a:t>
            </a:r>
            <a:endParaRPr sz="3000">
              <a:latin typeface="MS PGothic"/>
              <a:cs typeface="MS PGothic"/>
            </a:endParaRPr>
          </a:p>
        </p:txBody>
      </p:sp>
      <p:sp>
        <p:nvSpPr>
          <p:cNvPr id="8" name="object 8"/>
          <p:cNvSpPr txBox="1"/>
          <p:nvPr/>
        </p:nvSpPr>
        <p:spPr>
          <a:xfrm>
            <a:off x="162424" y="5724022"/>
            <a:ext cx="381000" cy="452120"/>
          </a:xfrm>
          <a:prstGeom prst="rect">
            <a:avLst/>
          </a:prstGeom>
        </p:spPr>
        <p:txBody>
          <a:bodyPr wrap="square" lIns="0" tIns="12700" rIns="0" bIns="0" rtlCol="0" vert="horz">
            <a:spAutoFit/>
          </a:bodyPr>
          <a:lstStyle/>
          <a:p>
            <a:pPr marL="12700">
              <a:lnSpc>
                <a:spcPct val="100000"/>
              </a:lnSpc>
              <a:spcBef>
                <a:spcPts val="100"/>
              </a:spcBef>
            </a:pPr>
            <a:r>
              <a:rPr dirty="0" sz="2800">
                <a:solidFill>
                  <a:srgbClr val="C82506"/>
                </a:solidFill>
                <a:latin typeface="MS PGothic"/>
                <a:cs typeface="MS PGothic"/>
              </a:rPr>
              <a:t>➔</a:t>
            </a:r>
            <a:endParaRPr sz="2800">
              <a:latin typeface="MS PGothic"/>
              <a:cs typeface="MS P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p:nvPr/>
        </p:nvSpPr>
        <p:spPr>
          <a:xfrm>
            <a:off x="476750" y="2448524"/>
            <a:ext cx="12312015" cy="2729230"/>
          </a:xfrm>
          <a:prstGeom prst="rect">
            <a:avLst/>
          </a:prstGeom>
          <a:ln w="19049">
            <a:solidFill>
              <a:srgbClr val="C82506"/>
            </a:solidFill>
          </a:ln>
        </p:spPr>
        <p:txBody>
          <a:bodyPr wrap="square" lIns="0" tIns="71120" rIns="0" bIns="0" rtlCol="0" vert="horz">
            <a:spAutoFit/>
          </a:bodyPr>
          <a:lstStyle/>
          <a:p>
            <a:pPr marL="85725">
              <a:lnSpc>
                <a:spcPct val="100000"/>
              </a:lnSpc>
              <a:spcBef>
                <a:spcPts val="560"/>
              </a:spcBef>
            </a:pPr>
            <a:r>
              <a:rPr dirty="0" sz="3000" spc="5">
                <a:latin typeface="MS PGothic"/>
                <a:cs typeface="MS PGothic"/>
              </a:rPr>
              <a:t>逆アセンブル</a:t>
            </a:r>
            <a:endParaRPr sz="3000">
              <a:latin typeface="MS PGothic"/>
              <a:cs typeface="MS PGothic"/>
            </a:endParaRPr>
          </a:p>
          <a:p>
            <a:pPr marL="85725" marR="181610">
              <a:lnSpc>
                <a:spcPts val="5410"/>
              </a:lnSpc>
              <a:spcBef>
                <a:spcPts val="480"/>
              </a:spcBef>
            </a:pPr>
            <a:r>
              <a:rPr dirty="0" sz="3000">
                <a:latin typeface="MS PGothic"/>
                <a:cs typeface="MS PGothic"/>
              </a:rPr>
              <a:t>新種ウイルスの動作を解明するのに有効な手法として、逆アセンブルがあり </a:t>
            </a:r>
            <a:r>
              <a:rPr dirty="0" sz="3000" spc="-5">
                <a:latin typeface="MS PGothic"/>
                <a:cs typeface="MS PGothic"/>
              </a:rPr>
              <a:t>ま</a:t>
            </a:r>
            <a:r>
              <a:rPr dirty="0" sz="3000">
                <a:latin typeface="MS PGothic"/>
                <a:cs typeface="MS PGothic"/>
              </a:rPr>
              <a:t>す</a:t>
            </a:r>
            <a:r>
              <a:rPr dirty="0" sz="3000" spc="-5">
                <a:latin typeface="MS PGothic"/>
                <a:cs typeface="MS PGothic"/>
              </a:rPr>
              <a:t>。</a:t>
            </a:r>
            <a:r>
              <a:rPr dirty="0" sz="3000">
                <a:latin typeface="MS PGothic"/>
                <a:cs typeface="MS PGothic"/>
              </a:rPr>
              <a:t>バ</a:t>
            </a:r>
            <a:r>
              <a:rPr dirty="0" sz="3000" spc="-5">
                <a:latin typeface="MS PGothic"/>
                <a:cs typeface="MS PGothic"/>
              </a:rPr>
              <a:t>イ</a:t>
            </a:r>
            <a:r>
              <a:rPr dirty="0" sz="3000">
                <a:latin typeface="MS PGothic"/>
                <a:cs typeface="MS PGothic"/>
              </a:rPr>
              <a:t>ナ</a:t>
            </a:r>
            <a:r>
              <a:rPr dirty="0" sz="3000" spc="-5">
                <a:latin typeface="MS PGothic"/>
                <a:cs typeface="MS PGothic"/>
              </a:rPr>
              <a:t>リコ</a:t>
            </a:r>
            <a:r>
              <a:rPr dirty="0" sz="3000">
                <a:latin typeface="MS PGothic"/>
                <a:cs typeface="MS PGothic"/>
              </a:rPr>
              <a:t>ー</a:t>
            </a:r>
            <a:r>
              <a:rPr dirty="0" sz="3000" spc="10">
                <a:latin typeface="MS PGothic"/>
                <a:cs typeface="MS PGothic"/>
              </a:rPr>
              <a:t>ド</a:t>
            </a:r>
            <a:r>
              <a:rPr dirty="0" sz="3000" spc="5">
                <a:solidFill>
                  <a:srgbClr val="C82506"/>
                </a:solidFill>
                <a:latin typeface="MS PGothic"/>
                <a:cs typeface="MS PGothic"/>
              </a:rPr>
              <a:t>か</a:t>
            </a:r>
            <a:r>
              <a:rPr dirty="0" sz="3000" spc="-5">
                <a:solidFill>
                  <a:srgbClr val="C82506"/>
                </a:solidFill>
                <a:latin typeface="MS PGothic"/>
                <a:cs typeface="MS PGothic"/>
              </a:rPr>
              <a:t>ら</a:t>
            </a:r>
            <a:r>
              <a:rPr dirty="0" sz="3000" spc="-5">
                <a:latin typeface="MS PGothic"/>
                <a:cs typeface="MS PGothic"/>
              </a:rPr>
              <a:t>ソ</a:t>
            </a:r>
            <a:r>
              <a:rPr dirty="0" sz="3000">
                <a:latin typeface="MS PGothic"/>
                <a:cs typeface="MS PGothic"/>
              </a:rPr>
              <a:t>ー</a:t>
            </a:r>
            <a:r>
              <a:rPr dirty="0" sz="3000" spc="-5">
                <a:latin typeface="MS PGothic"/>
                <a:cs typeface="MS PGothic"/>
              </a:rPr>
              <a:t>スコ</a:t>
            </a:r>
            <a:r>
              <a:rPr dirty="0" sz="3000">
                <a:latin typeface="MS PGothic"/>
                <a:cs typeface="MS PGothic"/>
              </a:rPr>
              <a:t>ー</a:t>
            </a:r>
            <a:r>
              <a:rPr dirty="0" sz="3000" spc="5">
                <a:latin typeface="MS PGothic"/>
                <a:cs typeface="MS PGothic"/>
              </a:rPr>
              <a:t>ド</a:t>
            </a:r>
            <a:r>
              <a:rPr dirty="0" sz="3000">
                <a:solidFill>
                  <a:srgbClr val="C82506"/>
                </a:solidFill>
                <a:latin typeface="MS PGothic"/>
                <a:cs typeface="MS PGothic"/>
              </a:rPr>
              <a:t>に</a:t>
            </a:r>
            <a:r>
              <a:rPr dirty="0" sz="3000" spc="5">
                <a:latin typeface="MS PGothic"/>
                <a:cs typeface="MS PGothic"/>
              </a:rPr>
              <a:t>変換す</a:t>
            </a:r>
            <a:r>
              <a:rPr dirty="0" sz="3000" spc="-5">
                <a:latin typeface="MS PGothic"/>
                <a:cs typeface="MS PGothic"/>
              </a:rPr>
              <a:t>る</a:t>
            </a:r>
            <a:r>
              <a:rPr dirty="0" sz="3000" spc="-5">
                <a:solidFill>
                  <a:srgbClr val="C82506"/>
                </a:solidFill>
                <a:latin typeface="MS PGothic"/>
                <a:cs typeface="MS PGothic"/>
              </a:rPr>
              <a:t>こと</a:t>
            </a:r>
            <a:r>
              <a:rPr dirty="0" sz="3000">
                <a:solidFill>
                  <a:srgbClr val="C82506"/>
                </a:solidFill>
                <a:latin typeface="MS PGothic"/>
                <a:cs typeface="MS PGothic"/>
              </a:rPr>
              <a:t>で</a:t>
            </a:r>
            <a:r>
              <a:rPr dirty="0" sz="3000">
                <a:latin typeface="MS PGothic"/>
                <a:cs typeface="MS PGothic"/>
              </a:rPr>
              <a:t>、</a:t>
            </a:r>
            <a:endParaRPr sz="3000">
              <a:latin typeface="MS PGothic"/>
              <a:cs typeface="MS PGothic"/>
            </a:endParaRPr>
          </a:p>
          <a:p>
            <a:pPr marL="85725">
              <a:lnSpc>
                <a:spcPct val="100000"/>
              </a:lnSpc>
              <a:spcBef>
                <a:spcPts val="1330"/>
              </a:spcBef>
            </a:pPr>
            <a:r>
              <a:rPr dirty="0" sz="3000" spc="5">
                <a:latin typeface="MS PGothic"/>
                <a:cs typeface="MS PGothic"/>
              </a:rPr>
              <a:t>新種ウイルスの動作を解明します。</a:t>
            </a:r>
            <a:endParaRPr sz="3000">
              <a:latin typeface="MS PGothic"/>
              <a:cs typeface="MS PGothic"/>
            </a:endParaRPr>
          </a:p>
        </p:txBody>
      </p:sp>
      <p:sp>
        <p:nvSpPr>
          <p:cNvPr id="7" name="object 7"/>
          <p:cNvSpPr txBox="1"/>
          <p:nvPr/>
        </p:nvSpPr>
        <p:spPr>
          <a:xfrm>
            <a:off x="162424" y="5724022"/>
            <a:ext cx="381000" cy="452120"/>
          </a:xfrm>
          <a:prstGeom prst="rect">
            <a:avLst/>
          </a:prstGeom>
        </p:spPr>
        <p:txBody>
          <a:bodyPr wrap="square" lIns="0" tIns="12700" rIns="0" bIns="0" rtlCol="0" vert="horz">
            <a:spAutoFit/>
          </a:bodyPr>
          <a:lstStyle/>
          <a:p>
            <a:pPr marL="12700">
              <a:lnSpc>
                <a:spcPct val="100000"/>
              </a:lnSpc>
              <a:spcBef>
                <a:spcPts val="100"/>
              </a:spcBef>
            </a:pPr>
            <a:r>
              <a:rPr dirty="0" sz="2800">
                <a:solidFill>
                  <a:srgbClr val="C82506"/>
                </a:solidFill>
                <a:latin typeface="MS PGothic"/>
                <a:cs typeface="MS PGothic"/>
              </a:rPr>
              <a:t>➔</a:t>
            </a:r>
            <a:endParaRPr sz="2800">
              <a:latin typeface="MS PGothic"/>
              <a:cs typeface="MS PGothic"/>
            </a:endParaRPr>
          </a:p>
        </p:txBody>
      </p:sp>
      <p:sp>
        <p:nvSpPr>
          <p:cNvPr id="8" name="object 8"/>
          <p:cNvSpPr txBox="1">
            <a:spLocks noGrp="1"/>
          </p:cNvSpPr>
          <p:nvPr>
            <p:ph type="title"/>
          </p:nvPr>
        </p:nvSpPr>
        <p:spPr>
          <a:xfrm>
            <a:off x="1304925" y="545324"/>
            <a:ext cx="5684520" cy="1000760"/>
          </a:xfrm>
          <a:prstGeom prst="rect"/>
        </p:spPr>
        <p:txBody>
          <a:bodyPr wrap="square" lIns="0" tIns="12700" rIns="0" bIns="0" rtlCol="0" vert="horz">
            <a:spAutoFit/>
          </a:bodyPr>
          <a:lstStyle/>
          <a:p>
            <a:pPr marL="12700">
              <a:lnSpc>
                <a:spcPct val="100000"/>
              </a:lnSpc>
              <a:spcBef>
                <a:spcPts val="100"/>
              </a:spcBef>
            </a:pPr>
            <a:r>
              <a:rPr dirty="0" spc="-10"/>
              <a:t>これも知っとこ！</a:t>
            </a:r>
          </a:p>
        </p:txBody>
      </p:sp>
      <p:pic>
        <p:nvPicPr>
          <p:cNvPr id="9" name="object 9"/>
          <p:cNvPicPr/>
          <p:nvPr/>
        </p:nvPicPr>
        <p:blipFill>
          <a:blip r:embed="rId3" cstate="print"/>
          <a:stretch>
            <a:fillRect/>
          </a:stretch>
        </p:blipFill>
        <p:spPr>
          <a:xfrm>
            <a:off x="9786974" y="0"/>
            <a:ext cx="3217823" cy="1689349"/>
          </a:xfrm>
          <a:prstGeom prst="rect">
            <a:avLst/>
          </a:prstGeom>
        </p:spPr>
      </p:pic>
      <p:sp>
        <p:nvSpPr>
          <p:cNvPr id="10" name="object 10"/>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p:nvPr/>
        </p:nvSpPr>
        <p:spPr>
          <a:xfrm>
            <a:off x="5676999" y="4343958"/>
            <a:ext cx="1651000" cy="1000760"/>
          </a:xfrm>
          <a:prstGeom prst="rect">
            <a:avLst/>
          </a:prstGeom>
        </p:spPr>
        <p:txBody>
          <a:bodyPr wrap="square" lIns="0" tIns="12700" rIns="0" bIns="0" rtlCol="0" vert="horz">
            <a:spAutoFit/>
          </a:bodyPr>
          <a:lstStyle/>
          <a:p>
            <a:pPr marL="12700">
              <a:lnSpc>
                <a:spcPct val="100000"/>
              </a:lnSpc>
              <a:spcBef>
                <a:spcPts val="100"/>
              </a:spcBef>
            </a:pPr>
            <a:r>
              <a:rPr dirty="0" sz="6400">
                <a:solidFill>
                  <a:srgbClr val="C63024"/>
                </a:solidFill>
                <a:latin typeface="MS PGothic"/>
                <a:cs typeface="MS PGothic"/>
              </a:rPr>
              <a:t>実践</a:t>
            </a:r>
            <a:endParaRPr sz="6400">
              <a:latin typeface="MS PGothic"/>
              <a:cs typeface="MS PGothic"/>
            </a:endParaRP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212075" y="549397"/>
            <a:ext cx="3251200" cy="993140"/>
          </a:xfrm>
          <a:prstGeom prst="rect"/>
        </p:spPr>
        <p:txBody>
          <a:bodyPr wrap="square" lIns="0" tIns="12700" rIns="0" bIns="0" rtlCol="0" vert="horz">
            <a:spAutoFit/>
          </a:bodyPr>
          <a:lstStyle/>
          <a:p>
            <a:pPr marL="12700">
              <a:lnSpc>
                <a:spcPct val="100000"/>
              </a:lnSpc>
              <a:spcBef>
                <a:spcPts val="100"/>
              </a:spcBef>
            </a:pPr>
            <a:r>
              <a:rPr dirty="0" sz="6350"/>
              <a:t>応答練習</a:t>
            </a:r>
            <a:endParaRPr sz="6350"/>
          </a:p>
        </p:txBody>
      </p:sp>
      <p:sp>
        <p:nvSpPr>
          <p:cNvPr id="9" name="object 9"/>
          <p:cNvSpPr txBox="1"/>
          <p:nvPr/>
        </p:nvSpPr>
        <p:spPr>
          <a:xfrm>
            <a:off x="654299" y="2445687"/>
            <a:ext cx="10424795" cy="4857115"/>
          </a:xfrm>
          <a:prstGeom prst="rect">
            <a:avLst/>
          </a:prstGeom>
        </p:spPr>
        <p:txBody>
          <a:bodyPr wrap="square" lIns="0" tIns="12700" rIns="0" bIns="0" rtlCol="0" vert="horz">
            <a:spAutoFit/>
          </a:bodyPr>
          <a:lstStyle/>
          <a:p>
            <a:pPr marL="12700">
              <a:lnSpc>
                <a:spcPct val="100000"/>
              </a:lnSpc>
              <a:spcBef>
                <a:spcPts val="100"/>
              </a:spcBef>
            </a:pPr>
            <a:r>
              <a:rPr dirty="0" sz="3600">
                <a:latin typeface="MS PGothic"/>
                <a:cs typeface="MS PGothic"/>
              </a:rPr>
              <a:t>勉強した内容についての質問に答えよう！</a:t>
            </a:r>
            <a:endParaRPr sz="3600">
              <a:latin typeface="MS PGothic"/>
              <a:cs typeface="MS PGothic"/>
            </a:endParaRPr>
          </a:p>
          <a:p>
            <a:pPr>
              <a:lnSpc>
                <a:spcPct val="100000"/>
              </a:lnSpc>
              <a:spcBef>
                <a:spcPts val="30"/>
              </a:spcBef>
            </a:pPr>
            <a:endParaRPr sz="3350">
              <a:latin typeface="MS PGothic"/>
              <a:cs typeface="MS PGothic"/>
            </a:endParaRPr>
          </a:p>
          <a:p>
            <a:pPr marL="12700">
              <a:lnSpc>
                <a:spcPct val="100000"/>
              </a:lnSpc>
            </a:pPr>
            <a:r>
              <a:rPr dirty="0" sz="3500" spc="-5">
                <a:solidFill>
                  <a:srgbClr val="C82506"/>
                </a:solidFill>
                <a:latin typeface="MS PGothic"/>
                <a:cs typeface="MS PGothic"/>
              </a:rPr>
              <a:t>✔</a:t>
            </a:r>
            <a:r>
              <a:rPr dirty="0" sz="3500">
                <a:latin typeface="MS PGothic"/>
                <a:cs typeface="MS PGothic"/>
              </a:rPr>
              <a:t>時間：10分</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pPr>
            <a:r>
              <a:rPr dirty="0" sz="3500" spc="-5">
                <a:solidFill>
                  <a:srgbClr val="C82506"/>
                </a:solidFill>
                <a:latin typeface="MS PGothic"/>
                <a:cs typeface="MS PGothic"/>
              </a:rPr>
              <a:t>✔</a:t>
            </a:r>
            <a:r>
              <a:rPr dirty="0" sz="3500" spc="-5">
                <a:latin typeface="MS PGothic"/>
                <a:cs typeface="MS PGothic"/>
              </a:rPr>
              <a:t>2</a:t>
            </a:r>
            <a:r>
              <a:rPr dirty="0" sz="3500">
                <a:latin typeface="MS PGothic"/>
                <a:cs typeface="MS PGothic"/>
              </a:rPr>
              <a:t>人で次のページの質問に答えてみる</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pPr>
            <a:r>
              <a:rPr dirty="0" sz="3500" spc="-5">
                <a:solidFill>
                  <a:srgbClr val="C82506"/>
                </a:solidFill>
                <a:latin typeface="MS PGothic"/>
                <a:cs typeface="MS PGothic"/>
              </a:rPr>
              <a:t>✔</a:t>
            </a:r>
            <a:r>
              <a:rPr dirty="0" sz="3500">
                <a:latin typeface="MS PGothic"/>
                <a:cs typeface="MS PGothic"/>
              </a:rPr>
              <a:t>資料を見ないで何回も練習する</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spcBef>
                <a:spcPts val="5"/>
              </a:spcBef>
            </a:pPr>
            <a:r>
              <a:rPr dirty="0" sz="3500" spc="-5">
                <a:solidFill>
                  <a:srgbClr val="C82506"/>
                </a:solidFill>
                <a:latin typeface="MS PGothic"/>
                <a:cs typeface="MS PGothic"/>
              </a:rPr>
              <a:t>✔</a:t>
            </a:r>
            <a:r>
              <a:rPr dirty="0" sz="3500" spc="-5">
                <a:latin typeface="MS PGothic"/>
                <a:cs typeface="MS PGothic"/>
              </a:rPr>
              <a:t>ランダムに質問を選び、大きい声で日本語で発表する</a:t>
            </a:r>
            <a:endParaRPr sz="3500">
              <a:latin typeface="MS PGothic"/>
              <a:cs typeface="MS PGothic"/>
            </a:endParaRPr>
          </a:p>
        </p:txBody>
      </p:sp>
      <p:pic>
        <p:nvPicPr>
          <p:cNvPr id="10" name="object 10"/>
          <p:cNvPicPr/>
          <p:nvPr/>
        </p:nvPicPr>
        <p:blipFill>
          <a:blip r:embed="rId4" cstate="print"/>
          <a:stretch>
            <a:fillRect/>
          </a:stretch>
        </p:blipFill>
        <p:spPr>
          <a:xfrm>
            <a:off x="10201762" y="229078"/>
            <a:ext cx="2467401" cy="1803224"/>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212075" y="549397"/>
            <a:ext cx="3251200" cy="993140"/>
          </a:xfrm>
          <a:prstGeom prst="rect"/>
        </p:spPr>
        <p:txBody>
          <a:bodyPr wrap="square" lIns="0" tIns="12700" rIns="0" bIns="0" rtlCol="0" vert="horz">
            <a:spAutoFit/>
          </a:bodyPr>
          <a:lstStyle/>
          <a:p>
            <a:pPr marL="12700">
              <a:lnSpc>
                <a:spcPct val="100000"/>
              </a:lnSpc>
              <a:spcBef>
                <a:spcPts val="100"/>
              </a:spcBef>
            </a:pPr>
            <a:r>
              <a:rPr dirty="0" sz="6350"/>
              <a:t>応答練習</a:t>
            </a:r>
            <a:endParaRPr sz="6350"/>
          </a:p>
        </p:txBody>
      </p:sp>
      <p:sp>
        <p:nvSpPr>
          <p:cNvPr id="9" name="object 9"/>
          <p:cNvSpPr txBox="1"/>
          <p:nvPr/>
        </p:nvSpPr>
        <p:spPr>
          <a:xfrm>
            <a:off x="654299" y="2215674"/>
            <a:ext cx="10020300" cy="3564254"/>
          </a:xfrm>
          <a:prstGeom prst="rect">
            <a:avLst/>
          </a:prstGeom>
        </p:spPr>
        <p:txBody>
          <a:bodyPr wrap="square" lIns="0" tIns="12700" rIns="0" bIns="0" rtlCol="0" vert="horz">
            <a:spAutoFit/>
          </a:bodyPr>
          <a:lstStyle/>
          <a:p>
            <a:pPr marL="12700">
              <a:lnSpc>
                <a:spcPct val="100000"/>
              </a:lnSpc>
              <a:spcBef>
                <a:spcPts val="100"/>
              </a:spcBef>
            </a:pPr>
            <a:r>
              <a:rPr dirty="0" sz="3600">
                <a:latin typeface="MS PGothic"/>
                <a:cs typeface="MS PGothic"/>
              </a:rPr>
              <a:t>応答練習をしましょう！</a:t>
            </a:r>
            <a:endParaRPr sz="3600">
              <a:latin typeface="MS PGothic"/>
              <a:cs typeface="MS PGothic"/>
            </a:endParaRPr>
          </a:p>
          <a:p>
            <a:pPr>
              <a:lnSpc>
                <a:spcPct val="100000"/>
              </a:lnSpc>
              <a:spcBef>
                <a:spcPts val="25"/>
              </a:spcBef>
            </a:pPr>
            <a:endParaRPr sz="3350">
              <a:latin typeface="MS PGothic"/>
              <a:cs typeface="MS PGothic"/>
            </a:endParaRPr>
          </a:p>
          <a:p>
            <a:pPr marL="12700">
              <a:lnSpc>
                <a:spcPct val="100000"/>
              </a:lnSpc>
            </a:pPr>
            <a:r>
              <a:rPr dirty="0" sz="3600">
                <a:latin typeface="MS PGothic"/>
                <a:cs typeface="MS PGothic"/>
              </a:rPr>
              <a:t>場面：</a:t>
            </a:r>
            <a:endParaRPr sz="3600">
              <a:latin typeface="MS PGothic"/>
              <a:cs typeface="MS PGothic"/>
            </a:endParaRPr>
          </a:p>
          <a:p>
            <a:pPr marL="12700" marR="5080">
              <a:lnSpc>
                <a:spcPct val="114999"/>
              </a:lnSpc>
            </a:pPr>
            <a:r>
              <a:rPr dirty="0" sz="3600">
                <a:latin typeface="MS PGothic"/>
                <a:cs typeface="MS PGothic"/>
              </a:rPr>
              <a:t>みなさんは日本の会社に</a:t>
            </a:r>
            <a:r>
              <a:rPr dirty="0" sz="3600">
                <a:latin typeface="Arial MT"/>
                <a:cs typeface="Arial MT"/>
              </a:rPr>
              <a:t>1</a:t>
            </a:r>
            <a:r>
              <a:rPr dirty="0" sz="3600" spc="-5">
                <a:latin typeface="MS PGothic"/>
                <a:cs typeface="MS PGothic"/>
              </a:rPr>
              <a:t>ヶ月入社したばかりです。 </a:t>
            </a:r>
            <a:r>
              <a:rPr dirty="0" sz="3600">
                <a:latin typeface="MS PGothic"/>
                <a:cs typeface="MS PGothic"/>
              </a:rPr>
              <a:t>今日は研修期間がおわりますので、学んだことを</a:t>
            </a:r>
            <a:endParaRPr sz="3600">
              <a:latin typeface="MS PGothic"/>
              <a:cs typeface="MS PGothic"/>
            </a:endParaRPr>
          </a:p>
          <a:p>
            <a:pPr marL="12700">
              <a:lnSpc>
                <a:spcPct val="100000"/>
              </a:lnSpc>
              <a:spcBef>
                <a:spcPts val="650"/>
              </a:spcBef>
            </a:pPr>
            <a:r>
              <a:rPr dirty="0" sz="3600" spc="-5">
                <a:latin typeface="MS PGothic"/>
                <a:cs typeface="MS PGothic"/>
              </a:rPr>
              <a:t>メンターに報告します。</a:t>
            </a:r>
            <a:endParaRPr sz="3600">
              <a:latin typeface="MS PGothic"/>
              <a:cs typeface="MS PGothic"/>
            </a:endParaRPr>
          </a:p>
        </p:txBody>
      </p:sp>
      <p:pic>
        <p:nvPicPr>
          <p:cNvPr id="10" name="object 10"/>
          <p:cNvPicPr/>
          <p:nvPr/>
        </p:nvPicPr>
        <p:blipFill>
          <a:blip r:embed="rId4" cstate="print"/>
          <a:stretch>
            <a:fillRect/>
          </a:stretch>
        </p:blipFill>
        <p:spPr>
          <a:xfrm>
            <a:off x="6596574" y="5439325"/>
            <a:ext cx="6278175" cy="4185450"/>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6" name="object 6"/>
          <p:cNvSpPr txBox="1">
            <a:spLocks noGrp="1"/>
          </p:cNvSpPr>
          <p:nvPr>
            <p:ph type="title"/>
          </p:nvPr>
        </p:nvSpPr>
        <p:spPr>
          <a:xfrm>
            <a:off x="1304925" y="547438"/>
            <a:ext cx="7359650" cy="993140"/>
          </a:xfrm>
          <a:prstGeom prst="rect"/>
        </p:spPr>
        <p:txBody>
          <a:bodyPr wrap="square" lIns="0" tIns="12700" rIns="0" bIns="0" rtlCol="0" vert="horz">
            <a:spAutoFit/>
          </a:bodyPr>
          <a:lstStyle/>
          <a:p>
            <a:pPr marL="12700">
              <a:lnSpc>
                <a:spcPct val="100000"/>
              </a:lnSpc>
              <a:spcBef>
                <a:spcPts val="100"/>
              </a:spcBef>
            </a:pPr>
            <a:r>
              <a:rPr dirty="0" sz="6350"/>
              <a:t>会話を練習してみよう</a:t>
            </a:r>
            <a:endParaRPr sz="6350"/>
          </a:p>
        </p:txBody>
      </p:sp>
      <p:sp>
        <p:nvSpPr>
          <p:cNvPr id="7" name="object 7"/>
          <p:cNvSpPr txBox="1"/>
          <p:nvPr/>
        </p:nvSpPr>
        <p:spPr>
          <a:xfrm>
            <a:off x="738776" y="2684884"/>
            <a:ext cx="10667365" cy="6235700"/>
          </a:xfrm>
          <a:prstGeom prst="rect">
            <a:avLst/>
          </a:prstGeom>
        </p:spPr>
        <p:txBody>
          <a:bodyPr wrap="square" lIns="0" tIns="241300" rIns="0" bIns="0" rtlCol="0" vert="horz">
            <a:spAutoFit/>
          </a:bodyPr>
          <a:lstStyle/>
          <a:p>
            <a:pPr marL="558800" indent="-546735">
              <a:lnSpc>
                <a:spcPct val="100000"/>
              </a:lnSpc>
              <a:spcBef>
                <a:spcPts val="1900"/>
              </a:spcBef>
              <a:buFont typeface="Arial MT"/>
              <a:buAutoNum type="arabicPeriod"/>
              <a:tabLst>
                <a:tab pos="558800" algn="l"/>
                <a:tab pos="559435" algn="l"/>
              </a:tabLst>
            </a:pPr>
            <a:r>
              <a:rPr dirty="0" sz="3000" spc="-5">
                <a:latin typeface="MS PGothic"/>
                <a:cs typeface="MS PGothic"/>
              </a:rPr>
              <a:t>ウイルスは主にどこから来ているんですか。</a:t>
            </a:r>
            <a:endParaRPr sz="3000">
              <a:latin typeface="MS PGothic"/>
              <a:cs typeface="MS PGothic"/>
            </a:endParaRPr>
          </a:p>
          <a:p>
            <a:pPr marL="558800" indent="-546735">
              <a:lnSpc>
                <a:spcPct val="100000"/>
              </a:lnSpc>
              <a:spcBef>
                <a:spcPts val="1800"/>
              </a:spcBef>
              <a:buFont typeface="Arial MT"/>
              <a:buAutoNum type="arabicPeriod"/>
              <a:tabLst>
                <a:tab pos="558800" algn="l"/>
                <a:tab pos="559435" algn="l"/>
              </a:tabLst>
            </a:pPr>
            <a:r>
              <a:rPr dirty="0" sz="3000">
                <a:latin typeface="MS PGothic"/>
                <a:cs typeface="MS PGothic"/>
              </a:rPr>
              <a:t>電子メールによる感染を防ぐためには、どうすればいいですか。</a:t>
            </a:r>
            <a:endParaRPr sz="3000">
              <a:latin typeface="MS PGothic"/>
              <a:cs typeface="MS PGothic"/>
            </a:endParaRPr>
          </a:p>
          <a:p>
            <a:pPr marL="558800" marR="2618105" indent="-546735">
              <a:lnSpc>
                <a:spcPct val="114599"/>
              </a:lnSpc>
              <a:spcBef>
                <a:spcPts val="1275"/>
              </a:spcBef>
              <a:buAutoNum type="arabicPeriod"/>
              <a:tabLst>
                <a:tab pos="558800" algn="l"/>
                <a:tab pos="559435" algn="l"/>
              </a:tabLst>
            </a:pPr>
            <a:r>
              <a:rPr dirty="0" sz="3000" spc="-25">
                <a:latin typeface="Arial MT"/>
                <a:cs typeface="Arial MT"/>
              </a:rPr>
              <a:t>Web</a:t>
            </a:r>
            <a:r>
              <a:rPr dirty="0" sz="3000" spc="-90">
                <a:latin typeface="Arial MT"/>
                <a:cs typeface="Arial MT"/>
              </a:rPr>
              <a:t> </a:t>
            </a:r>
            <a:r>
              <a:rPr dirty="0" sz="3000">
                <a:latin typeface="MS PGothic"/>
                <a:cs typeface="MS PGothic"/>
              </a:rPr>
              <a:t>サイトの閲覧による感染を防ぐためには、 </a:t>
            </a:r>
            <a:r>
              <a:rPr dirty="0" sz="3000" spc="-5">
                <a:latin typeface="MS PGothic"/>
                <a:cs typeface="MS PGothic"/>
              </a:rPr>
              <a:t>どうすればいいですか。</a:t>
            </a:r>
            <a:endParaRPr sz="3000">
              <a:latin typeface="MS PGothic"/>
              <a:cs typeface="MS PGothic"/>
            </a:endParaRPr>
          </a:p>
          <a:p>
            <a:pPr marL="558800" marR="2462530" indent="-546735">
              <a:lnSpc>
                <a:spcPct val="114599"/>
              </a:lnSpc>
              <a:spcBef>
                <a:spcPts val="1270"/>
              </a:spcBef>
              <a:buFont typeface="Arial MT"/>
              <a:buAutoNum type="arabicPeriod"/>
              <a:tabLst>
                <a:tab pos="558800" algn="l"/>
                <a:tab pos="559435" algn="l"/>
              </a:tabLst>
            </a:pPr>
            <a:r>
              <a:rPr dirty="0" sz="3000" spc="-5">
                <a:latin typeface="MS PGothic"/>
                <a:cs typeface="MS PGothic"/>
              </a:rPr>
              <a:t>ウイルス対策ソフトをパソコンにインストールして </a:t>
            </a:r>
            <a:r>
              <a:rPr dirty="0" sz="3000" spc="-5">
                <a:latin typeface="MS PGothic"/>
                <a:cs typeface="MS PGothic"/>
              </a:rPr>
              <a:t>おきましたか。※何のソフトですか。</a:t>
            </a:r>
            <a:endParaRPr sz="3000">
              <a:latin typeface="MS PGothic"/>
              <a:cs typeface="MS PGothic"/>
            </a:endParaRPr>
          </a:p>
          <a:p>
            <a:pPr marL="558800" marR="1445895" indent="-546735">
              <a:lnSpc>
                <a:spcPct val="114599"/>
              </a:lnSpc>
              <a:spcBef>
                <a:spcPts val="1275"/>
              </a:spcBef>
              <a:buFont typeface="Arial MT"/>
              <a:buAutoNum type="arabicPeriod"/>
              <a:tabLst>
                <a:tab pos="558800" algn="l"/>
                <a:tab pos="559435" algn="l"/>
              </a:tabLst>
            </a:pPr>
            <a:r>
              <a:rPr dirty="0" sz="3000" spc="-5">
                <a:latin typeface="MS PGothic"/>
                <a:cs typeface="MS PGothic"/>
              </a:rPr>
              <a:t>なぜウイルス定義ファイルは定期的に更新する必要が </a:t>
            </a:r>
            <a:r>
              <a:rPr dirty="0" sz="3000" spc="-5">
                <a:latin typeface="MS PGothic"/>
                <a:cs typeface="MS PGothic"/>
              </a:rPr>
              <a:t>ありますか。</a:t>
            </a:r>
            <a:endParaRPr sz="3000">
              <a:latin typeface="MS PGothic"/>
              <a:cs typeface="MS PGothic"/>
            </a:endParaRPr>
          </a:p>
          <a:p>
            <a:pPr marL="558800" marR="489584" indent="-546735">
              <a:lnSpc>
                <a:spcPct val="114599"/>
              </a:lnSpc>
              <a:spcBef>
                <a:spcPts val="1275"/>
              </a:spcBef>
              <a:buFont typeface="Arial MT"/>
              <a:buAutoNum type="arabicPeriod"/>
              <a:tabLst>
                <a:tab pos="558800" algn="l"/>
                <a:tab pos="559435" algn="l"/>
              </a:tabLst>
            </a:pPr>
            <a:r>
              <a:rPr dirty="0" sz="3000" spc="-5">
                <a:latin typeface="MS PGothic"/>
                <a:cs typeface="MS PGothic"/>
              </a:rPr>
              <a:t>ウイルスに感染してしまったら、まず何をすればいいですか。 </a:t>
            </a:r>
            <a:r>
              <a:rPr dirty="0" sz="3000" spc="-5">
                <a:latin typeface="MS PGothic"/>
                <a:cs typeface="MS PGothic"/>
              </a:rPr>
              <a:t>どうしてですか。</a:t>
            </a:r>
            <a:endParaRPr sz="3000">
              <a:latin typeface="MS PGothic"/>
              <a:cs typeface="MS PGothic"/>
            </a:endParaRPr>
          </a:p>
        </p:txBody>
      </p:sp>
      <p:pic>
        <p:nvPicPr>
          <p:cNvPr id="8" name="object 8"/>
          <p:cNvPicPr/>
          <p:nvPr/>
        </p:nvPicPr>
        <p:blipFill>
          <a:blip r:embed="rId3" cstate="print"/>
          <a:stretch>
            <a:fillRect/>
          </a:stretch>
        </p:blipFill>
        <p:spPr>
          <a:xfrm>
            <a:off x="10201762" y="229078"/>
            <a:ext cx="2467401" cy="1803224"/>
          </a:xfrm>
          <a:prstGeom prst="rect">
            <a:avLst/>
          </a:prstGeom>
        </p:spPr>
      </p:pic>
      <p:sp>
        <p:nvSpPr>
          <p:cNvPr id="9" name="object 9"/>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3" name="object 3"/>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4" name="object 4"/>
          <p:cNvSpPr txBox="1"/>
          <p:nvPr/>
        </p:nvSpPr>
        <p:spPr>
          <a:xfrm>
            <a:off x="2310174" y="3221670"/>
            <a:ext cx="8601710" cy="558800"/>
          </a:xfrm>
          <a:prstGeom prst="rect">
            <a:avLst/>
          </a:prstGeom>
        </p:spPr>
        <p:txBody>
          <a:bodyPr wrap="square" lIns="0" tIns="12700" rIns="0" bIns="0" rtlCol="0" vert="horz">
            <a:spAutoFit/>
          </a:bodyPr>
          <a:lstStyle/>
          <a:p>
            <a:pPr marL="12700">
              <a:lnSpc>
                <a:spcPct val="100000"/>
              </a:lnSpc>
              <a:spcBef>
                <a:spcPts val="100"/>
              </a:spcBef>
            </a:pPr>
            <a:r>
              <a:rPr dirty="0" sz="3500">
                <a:latin typeface="MS PGothic"/>
                <a:cs typeface="MS PGothic"/>
              </a:rPr>
              <a:t>①ウイルスは主にどこから来ているんですか。</a:t>
            </a:r>
            <a:endParaRPr sz="3500">
              <a:latin typeface="MS PGothic"/>
              <a:cs typeface="MS PGothic"/>
            </a:endParaRPr>
          </a:p>
        </p:txBody>
      </p:sp>
      <p:grpSp>
        <p:nvGrpSpPr>
          <p:cNvPr id="5" name="object 5"/>
          <p:cNvGrpSpPr/>
          <p:nvPr/>
        </p:nvGrpSpPr>
        <p:grpSpPr>
          <a:xfrm>
            <a:off x="1704975" y="6034899"/>
            <a:ext cx="11299825" cy="2282825"/>
            <a:chOff x="1704975" y="6034899"/>
            <a:chExt cx="11299825" cy="2282825"/>
          </a:xfrm>
        </p:grpSpPr>
        <p:sp>
          <p:nvSpPr>
            <p:cNvPr id="6" name="object 6"/>
            <p:cNvSpPr/>
            <p:nvPr/>
          </p:nvSpPr>
          <p:spPr>
            <a:xfrm>
              <a:off x="1724025" y="6053949"/>
              <a:ext cx="9646920" cy="2244725"/>
            </a:xfrm>
            <a:custGeom>
              <a:avLst/>
              <a:gdLst/>
              <a:ahLst/>
              <a:cxnLst/>
              <a:rect l="l" t="t" r="r" b="b"/>
              <a:pathLst>
                <a:path w="9646920" h="2244725">
                  <a:moveTo>
                    <a:pt x="9134399" y="2244599"/>
                  </a:moveTo>
                  <a:lnTo>
                    <a:pt x="0" y="2244599"/>
                  </a:lnTo>
                  <a:lnTo>
                    <a:pt x="0" y="0"/>
                  </a:lnTo>
                  <a:lnTo>
                    <a:pt x="9134399" y="0"/>
                  </a:lnTo>
                  <a:lnTo>
                    <a:pt x="9134399" y="1309349"/>
                  </a:lnTo>
                  <a:lnTo>
                    <a:pt x="9646748" y="1578200"/>
                  </a:lnTo>
                  <a:lnTo>
                    <a:pt x="9134399" y="1870499"/>
                  </a:lnTo>
                  <a:lnTo>
                    <a:pt x="9134399" y="2244599"/>
                  </a:lnTo>
                  <a:close/>
                </a:path>
              </a:pathLst>
            </a:custGeom>
            <a:solidFill>
              <a:srgbClr val="93C47D"/>
            </a:solidFill>
          </p:spPr>
          <p:txBody>
            <a:bodyPr wrap="square" lIns="0" tIns="0" rIns="0" bIns="0" rtlCol="0"/>
            <a:lstStyle/>
            <a:p/>
          </p:txBody>
        </p:sp>
        <p:sp>
          <p:nvSpPr>
            <p:cNvPr id="7" name="object 7"/>
            <p:cNvSpPr/>
            <p:nvPr/>
          </p:nvSpPr>
          <p:spPr>
            <a:xfrm>
              <a:off x="1724025" y="6053949"/>
              <a:ext cx="9646920" cy="2244725"/>
            </a:xfrm>
            <a:custGeom>
              <a:avLst/>
              <a:gdLst/>
              <a:ahLst/>
              <a:cxnLst/>
              <a:rect l="l" t="t" r="r" b="b"/>
              <a:pathLst>
                <a:path w="9646920" h="2244725">
                  <a:moveTo>
                    <a:pt x="0" y="0"/>
                  </a:moveTo>
                  <a:lnTo>
                    <a:pt x="5328399" y="0"/>
                  </a:lnTo>
                  <a:lnTo>
                    <a:pt x="7611999" y="0"/>
                  </a:lnTo>
                  <a:lnTo>
                    <a:pt x="9134399" y="0"/>
                  </a:lnTo>
                  <a:lnTo>
                    <a:pt x="9134399" y="1309349"/>
                  </a:lnTo>
                  <a:lnTo>
                    <a:pt x="9646748" y="1578200"/>
                  </a:lnTo>
                  <a:lnTo>
                    <a:pt x="9134399" y="1870499"/>
                  </a:lnTo>
                  <a:lnTo>
                    <a:pt x="9134399" y="2244599"/>
                  </a:lnTo>
                  <a:lnTo>
                    <a:pt x="7611999" y="2244599"/>
                  </a:lnTo>
                  <a:lnTo>
                    <a:pt x="5328399"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pic>
          <p:nvPicPr>
            <p:cNvPr id="8" name="object 8"/>
            <p:cNvPicPr/>
            <p:nvPr/>
          </p:nvPicPr>
          <p:blipFill>
            <a:blip r:embed="rId2" cstate="print"/>
            <a:stretch>
              <a:fillRect/>
            </a:stretch>
          </p:blipFill>
          <p:spPr>
            <a:xfrm>
              <a:off x="11261725" y="6752912"/>
              <a:ext cx="1743074" cy="1190624"/>
            </a:xfrm>
            <a:prstGeom prst="rect">
              <a:avLst/>
            </a:prstGeom>
          </p:spPr>
        </p:pic>
      </p:grpSp>
      <p:pic>
        <p:nvPicPr>
          <p:cNvPr id="9" name="object 9"/>
          <p:cNvPicPr/>
          <p:nvPr/>
        </p:nvPicPr>
        <p:blipFill>
          <a:blip r:embed="rId3" cstate="print"/>
          <a:stretch>
            <a:fillRect/>
          </a:stretch>
        </p:blipFill>
        <p:spPr>
          <a:xfrm>
            <a:off x="0" y="3047475"/>
            <a:ext cx="1724024" cy="1219199"/>
          </a:xfrm>
          <a:prstGeom prst="rect">
            <a:avLst/>
          </a:prstGeom>
        </p:spPr>
      </p:pic>
      <p:pic>
        <p:nvPicPr>
          <p:cNvPr id="10" name="object 10"/>
          <p:cNvPicPr/>
          <p:nvPr/>
        </p:nvPicPr>
        <p:blipFill>
          <a:blip r:embed="rId4" cstate="print"/>
          <a:stretch>
            <a:fillRect/>
          </a:stretch>
        </p:blipFill>
        <p:spPr>
          <a:xfrm>
            <a:off x="9754499" y="236882"/>
            <a:ext cx="2133599" cy="1790699"/>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3" name="object 3"/>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4" name="object 4"/>
          <p:cNvSpPr txBox="1"/>
          <p:nvPr/>
        </p:nvSpPr>
        <p:spPr>
          <a:xfrm>
            <a:off x="2310174" y="2802570"/>
            <a:ext cx="7816850" cy="1244600"/>
          </a:xfrm>
          <a:prstGeom prst="rect">
            <a:avLst/>
          </a:prstGeom>
        </p:spPr>
        <p:txBody>
          <a:bodyPr wrap="square" lIns="0" tIns="12700" rIns="0" bIns="0" rtlCol="0" vert="horz">
            <a:spAutoFit/>
          </a:bodyPr>
          <a:lstStyle/>
          <a:p>
            <a:pPr marL="307340" marR="5080" indent="-295275">
              <a:lnSpc>
                <a:spcPct val="114300"/>
              </a:lnSpc>
              <a:spcBef>
                <a:spcPts val="100"/>
              </a:spcBef>
            </a:pPr>
            <a:r>
              <a:rPr dirty="0" sz="3500">
                <a:latin typeface="MS PGothic"/>
                <a:cs typeface="MS PGothic"/>
              </a:rPr>
              <a:t>②電子メールによる感染を防ぐためには、 </a:t>
            </a:r>
            <a:r>
              <a:rPr dirty="0" sz="3500" spc="-5">
                <a:latin typeface="MS PGothic"/>
                <a:cs typeface="MS PGothic"/>
              </a:rPr>
              <a:t>どうすればいいですか。</a:t>
            </a:r>
            <a:endParaRPr sz="3500">
              <a:latin typeface="MS PGothic"/>
              <a:cs typeface="MS PGothic"/>
            </a:endParaRPr>
          </a:p>
        </p:txBody>
      </p:sp>
      <p:grpSp>
        <p:nvGrpSpPr>
          <p:cNvPr id="5" name="object 5"/>
          <p:cNvGrpSpPr/>
          <p:nvPr/>
        </p:nvGrpSpPr>
        <p:grpSpPr>
          <a:xfrm>
            <a:off x="1419699" y="6034899"/>
            <a:ext cx="11585575" cy="2282825"/>
            <a:chOff x="1419699" y="6034899"/>
            <a:chExt cx="11585575" cy="2282825"/>
          </a:xfrm>
        </p:grpSpPr>
        <p:sp>
          <p:nvSpPr>
            <p:cNvPr id="6" name="object 6"/>
            <p:cNvSpPr/>
            <p:nvPr/>
          </p:nvSpPr>
          <p:spPr>
            <a:xfrm>
              <a:off x="1438749" y="6053949"/>
              <a:ext cx="9948545" cy="2244725"/>
            </a:xfrm>
            <a:custGeom>
              <a:avLst/>
              <a:gdLst/>
              <a:ahLst/>
              <a:cxnLst/>
              <a:rect l="l" t="t" r="r" b="b"/>
              <a:pathLst>
                <a:path w="9948545" h="2244725">
                  <a:moveTo>
                    <a:pt x="9419999" y="2244599"/>
                  </a:moveTo>
                  <a:lnTo>
                    <a:pt x="0" y="2244599"/>
                  </a:lnTo>
                  <a:lnTo>
                    <a:pt x="0" y="0"/>
                  </a:lnTo>
                  <a:lnTo>
                    <a:pt x="9419999" y="0"/>
                  </a:lnTo>
                  <a:lnTo>
                    <a:pt x="9419999" y="1309349"/>
                  </a:lnTo>
                  <a:lnTo>
                    <a:pt x="9948367" y="1578200"/>
                  </a:lnTo>
                  <a:lnTo>
                    <a:pt x="9419999" y="1870499"/>
                  </a:lnTo>
                  <a:lnTo>
                    <a:pt x="9419999" y="2244599"/>
                  </a:lnTo>
                  <a:close/>
                </a:path>
              </a:pathLst>
            </a:custGeom>
            <a:solidFill>
              <a:srgbClr val="93C47D"/>
            </a:solidFill>
          </p:spPr>
          <p:txBody>
            <a:bodyPr wrap="square" lIns="0" tIns="0" rIns="0" bIns="0" rtlCol="0"/>
            <a:lstStyle/>
            <a:p/>
          </p:txBody>
        </p:sp>
        <p:sp>
          <p:nvSpPr>
            <p:cNvPr id="7" name="object 7"/>
            <p:cNvSpPr/>
            <p:nvPr/>
          </p:nvSpPr>
          <p:spPr>
            <a:xfrm>
              <a:off x="1438749" y="6053949"/>
              <a:ext cx="9948545" cy="2244725"/>
            </a:xfrm>
            <a:custGeom>
              <a:avLst/>
              <a:gdLst/>
              <a:ahLst/>
              <a:cxnLst/>
              <a:rect l="l" t="t" r="r" b="b"/>
              <a:pathLst>
                <a:path w="9948545" h="2244725">
                  <a:moveTo>
                    <a:pt x="0" y="0"/>
                  </a:moveTo>
                  <a:lnTo>
                    <a:pt x="5494999" y="0"/>
                  </a:lnTo>
                  <a:lnTo>
                    <a:pt x="7849999" y="0"/>
                  </a:lnTo>
                  <a:lnTo>
                    <a:pt x="9419999" y="0"/>
                  </a:lnTo>
                  <a:lnTo>
                    <a:pt x="9419999" y="1309349"/>
                  </a:lnTo>
                  <a:lnTo>
                    <a:pt x="9948367" y="1578200"/>
                  </a:lnTo>
                  <a:lnTo>
                    <a:pt x="9419999" y="1870499"/>
                  </a:lnTo>
                  <a:lnTo>
                    <a:pt x="9419999" y="2244599"/>
                  </a:lnTo>
                  <a:lnTo>
                    <a:pt x="7849999" y="2244599"/>
                  </a:lnTo>
                  <a:lnTo>
                    <a:pt x="5494999"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pic>
          <p:nvPicPr>
            <p:cNvPr id="8" name="object 8"/>
            <p:cNvPicPr/>
            <p:nvPr/>
          </p:nvPicPr>
          <p:blipFill>
            <a:blip r:embed="rId2" cstate="print"/>
            <a:stretch>
              <a:fillRect/>
            </a:stretch>
          </p:blipFill>
          <p:spPr>
            <a:xfrm>
              <a:off x="11261725" y="6752912"/>
              <a:ext cx="1743074" cy="1190624"/>
            </a:xfrm>
            <a:prstGeom prst="rect">
              <a:avLst/>
            </a:prstGeom>
          </p:spPr>
        </p:pic>
      </p:grpSp>
      <p:pic>
        <p:nvPicPr>
          <p:cNvPr id="9" name="object 9"/>
          <p:cNvPicPr/>
          <p:nvPr/>
        </p:nvPicPr>
        <p:blipFill>
          <a:blip r:embed="rId3" cstate="print"/>
          <a:stretch>
            <a:fillRect/>
          </a:stretch>
        </p:blipFill>
        <p:spPr>
          <a:xfrm>
            <a:off x="0" y="3047475"/>
            <a:ext cx="1724024" cy="1219199"/>
          </a:xfrm>
          <a:prstGeom prst="rect">
            <a:avLst/>
          </a:prstGeom>
        </p:spPr>
      </p:pic>
      <p:pic>
        <p:nvPicPr>
          <p:cNvPr id="10" name="object 10"/>
          <p:cNvPicPr/>
          <p:nvPr/>
        </p:nvPicPr>
        <p:blipFill>
          <a:blip r:embed="rId4" cstate="print"/>
          <a:stretch>
            <a:fillRect/>
          </a:stretch>
        </p:blipFill>
        <p:spPr>
          <a:xfrm>
            <a:off x="9754499" y="236882"/>
            <a:ext cx="2133599" cy="1790699"/>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3" name="object 3"/>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4" name="object 4"/>
          <p:cNvSpPr txBox="1"/>
          <p:nvPr/>
        </p:nvSpPr>
        <p:spPr>
          <a:xfrm>
            <a:off x="2310174" y="2840670"/>
            <a:ext cx="8927465" cy="1244600"/>
          </a:xfrm>
          <a:prstGeom prst="rect">
            <a:avLst/>
          </a:prstGeom>
        </p:spPr>
        <p:txBody>
          <a:bodyPr wrap="square" lIns="0" tIns="12700" rIns="0" bIns="0" rtlCol="0" vert="horz">
            <a:spAutoFit/>
          </a:bodyPr>
          <a:lstStyle/>
          <a:p>
            <a:pPr marL="307340" marR="5080" indent="-295275">
              <a:lnSpc>
                <a:spcPct val="114300"/>
              </a:lnSpc>
              <a:spcBef>
                <a:spcPts val="100"/>
              </a:spcBef>
            </a:pPr>
            <a:r>
              <a:rPr dirty="0" sz="3500" spc="-20">
                <a:latin typeface="MS PGothic"/>
                <a:cs typeface="MS PGothic"/>
              </a:rPr>
              <a:t>③</a:t>
            </a:r>
            <a:r>
              <a:rPr dirty="0" sz="3500" spc="-20" b="1">
                <a:latin typeface="Arial"/>
                <a:cs typeface="Arial"/>
              </a:rPr>
              <a:t>Web</a:t>
            </a:r>
            <a:r>
              <a:rPr dirty="0" sz="3500" spc="-100" b="1">
                <a:latin typeface="Arial"/>
                <a:cs typeface="Arial"/>
              </a:rPr>
              <a:t> </a:t>
            </a:r>
            <a:r>
              <a:rPr dirty="0" sz="3500">
                <a:latin typeface="MS PGothic"/>
                <a:cs typeface="MS PGothic"/>
              </a:rPr>
              <a:t>サイトの閲覧による感染を防ぐためには </a:t>
            </a:r>
            <a:r>
              <a:rPr dirty="0" sz="3500" spc="-5">
                <a:latin typeface="MS PGothic"/>
                <a:cs typeface="MS PGothic"/>
              </a:rPr>
              <a:t>どうすればいいですか。</a:t>
            </a:r>
            <a:endParaRPr sz="3500">
              <a:latin typeface="MS PGothic"/>
              <a:cs typeface="MS PGothic"/>
            </a:endParaRPr>
          </a:p>
        </p:txBody>
      </p:sp>
      <p:grpSp>
        <p:nvGrpSpPr>
          <p:cNvPr id="5" name="object 5"/>
          <p:cNvGrpSpPr/>
          <p:nvPr/>
        </p:nvGrpSpPr>
        <p:grpSpPr>
          <a:xfrm>
            <a:off x="1143000" y="6034899"/>
            <a:ext cx="11861800" cy="2282825"/>
            <a:chOff x="1143000" y="6034899"/>
            <a:chExt cx="11861800" cy="2282825"/>
          </a:xfrm>
        </p:grpSpPr>
        <p:sp>
          <p:nvSpPr>
            <p:cNvPr id="6" name="object 6"/>
            <p:cNvSpPr/>
            <p:nvPr/>
          </p:nvSpPr>
          <p:spPr>
            <a:xfrm>
              <a:off x="1162050" y="6053949"/>
              <a:ext cx="10240645" cy="2244725"/>
            </a:xfrm>
            <a:custGeom>
              <a:avLst/>
              <a:gdLst/>
              <a:ahLst/>
              <a:cxnLst/>
              <a:rect l="l" t="t" r="r" b="b"/>
              <a:pathLst>
                <a:path w="10240645" h="2244725">
                  <a:moveTo>
                    <a:pt x="9696299" y="2244599"/>
                  </a:moveTo>
                  <a:lnTo>
                    <a:pt x="0" y="2244599"/>
                  </a:lnTo>
                  <a:lnTo>
                    <a:pt x="0" y="0"/>
                  </a:lnTo>
                  <a:lnTo>
                    <a:pt x="9696299" y="0"/>
                  </a:lnTo>
                  <a:lnTo>
                    <a:pt x="9696299" y="1309349"/>
                  </a:lnTo>
                  <a:lnTo>
                    <a:pt x="10240165" y="1578200"/>
                  </a:lnTo>
                  <a:lnTo>
                    <a:pt x="9696299" y="1870499"/>
                  </a:lnTo>
                  <a:lnTo>
                    <a:pt x="9696299" y="2244599"/>
                  </a:lnTo>
                  <a:close/>
                </a:path>
              </a:pathLst>
            </a:custGeom>
            <a:solidFill>
              <a:srgbClr val="93C47D"/>
            </a:solidFill>
          </p:spPr>
          <p:txBody>
            <a:bodyPr wrap="square" lIns="0" tIns="0" rIns="0" bIns="0" rtlCol="0"/>
            <a:lstStyle/>
            <a:p/>
          </p:txBody>
        </p:sp>
        <p:sp>
          <p:nvSpPr>
            <p:cNvPr id="7" name="object 7"/>
            <p:cNvSpPr/>
            <p:nvPr/>
          </p:nvSpPr>
          <p:spPr>
            <a:xfrm>
              <a:off x="1162050" y="6053949"/>
              <a:ext cx="10240645" cy="2244725"/>
            </a:xfrm>
            <a:custGeom>
              <a:avLst/>
              <a:gdLst/>
              <a:ahLst/>
              <a:cxnLst/>
              <a:rect l="l" t="t" r="r" b="b"/>
              <a:pathLst>
                <a:path w="10240645" h="2244725">
                  <a:moveTo>
                    <a:pt x="0" y="0"/>
                  </a:moveTo>
                  <a:lnTo>
                    <a:pt x="5656174" y="0"/>
                  </a:lnTo>
                  <a:lnTo>
                    <a:pt x="8080249" y="0"/>
                  </a:lnTo>
                  <a:lnTo>
                    <a:pt x="9696299" y="0"/>
                  </a:lnTo>
                  <a:lnTo>
                    <a:pt x="9696299" y="1309349"/>
                  </a:lnTo>
                  <a:lnTo>
                    <a:pt x="10240165" y="1578200"/>
                  </a:lnTo>
                  <a:lnTo>
                    <a:pt x="9696299" y="1870499"/>
                  </a:lnTo>
                  <a:lnTo>
                    <a:pt x="9696299" y="2244599"/>
                  </a:lnTo>
                  <a:lnTo>
                    <a:pt x="8080249" y="2244599"/>
                  </a:lnTo>
                  <a:lnTo>
                    <a:pt x="5656174"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pic>
          <p:nvPicPr>
            <p:cNvPr id="8" name="object 8"/>
            <p:cNvPicPr/>
            <p:nvPr/>
          </p:nvPicPr>
          <p:blipFill>
            <a:blip r:embed="rId2" cstate="print"/>
            <a:stretch>
              <a:fillRect/>
            </a:stretch>
          </p:blipFill>
          <p:spPr>
            <a:xfrm>
              <a:off x="11261725" y="6752912"/>
              <a:ext cx="1743074" cy="1190624"/>
            </a:xfrm>
            <a:prstGeom prst="rect">
              <a:avLst/>
            </a:prstGeom>
          </p:spPr>
        </p:pic>
      </p:grpSp>
      <p:pic>
        <p:nvPicPr>
          <p:cNvPr id="9" name="object 9"/>
          <p:cNvPicPr/>
          <p:nvPr/>
        </p:nvPicPr>
        <p:blipFill>
          <a:blip r:embed="rId3" cstate="print"/>
          <a:stretch>
            <a:fillRect/>
          </a:stretch>
        </p:blipFill>
        <p:spPr>
          <a:xfrm>
            <a:off x="0" y="3047475"/>
            <a:ext cx="1724024" cy="1219199"/>
          </a:xfrm>
          <a:prstGeom prst="rect">
            <a:avLst/>
          </a:prstGeom>
        </p:spPr>
      </p:pic>
      <p:pic>
        <p:nvPicPr>
          <p:cNvPr id="10" name="object 10"/>
          <p:cNvPicPr/>
          <p:nvPr/>
        </p:nvPicPr>
        <p:blipFill>
          <a:blip r:embed="rId4" cstate="print"/>
          <a:stretch>
            <a:fillRect/>
          </a:stretch>
        </p:blipFill>
        <p:spPr>
          <a:xfrm>
            <a:off x="9754499" y="236882"/>
            <a:ext cx="2133599" cy="1790699"/>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5092835" y="4343958"/>
            <a:ext cx="2819400" cy="1000760"/>
          </a:xfrm>
          <a:prstGeom prst="rect"/>
        </p:spPr>
        <p:txBody>
          <a:bodyPr wrap="square" lIns="0" tIns="12700" rIns="0" bIns="0" rtlCol="0" vert="horz">
            <a:spAutoFit/>
          </a:bodyPr>
          <a:lstStyle/>
          <a:p>
            <a:pPr marL="12700">
              <a:lnSpc>
                <a:spcPct val="100000"/>
              </a:lnSpc>
              <a:spcBef>
                <a:spcPts val="100"/>
              </a:spcBef>
            </a:pPr>
            <a:r>
              <a:rPr dirty="0"/>
              <a:t>小テスト</a:t>
            </a:r>
          </a:p>
        </p:txBody>
      </p:sp>
      <p:sp>
        <p:nvSpPr>
          <p:cNvPr id="8" name="object 8"/>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3" name="object 3"/>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4" name="object 4"/>
          <p:cNvSpPr txBox="1"/>
          <p:nvPr/>
        </p:nvSpPr>
        <p:spPr>
          <a:xfrm>
            <a:off x="2310174" y="2802570"/>
            <a:ext cx="9679305" cy="1244600"/>
          </a:xfrm>
          <a:prstGeom prst="rect">
            <a:avLst/>
          </a:prstGeom>
        </p:spPr>
        <p:txBody>
          <a:bodyPr wrap="square" lIns="0" tIns="12700" rIns="0" bIns="0" rtlCol="0" vert="horz">
            <a:spAutoFit/>
          </a:bodyPr>
          <a:lstStyle/>
          <a:p>
            <a:pPr marL="12700" marR="5080">
              <a:lnSpc>
                <a:spcPct val="114300"/>
              </a:lnSpc>
              <a:spcBef>
                <a:spcPts val="100"/>
              </a:spcBef>
              <a:tabLst>
                <a:tab pos="8924925" algn="l"/>
              </a:tabLst>
            </a:pPr>
            <a:r>
              <a:rPr dirty="0" sz="3500">
                <a:latin typeface="MS PGothic"/>
                <a:cs typeface="MS PGothic"/>
              </a:rPr>
              <a:t>④ウイルス対策ソフトをパソコンにインストール	</a:t>
            </a:r>
            <a:r>
              <a:rPr dirty="0" sz="3500" spc="-5">
                <a:latin typeface="MS PGothic"/>
                <a:cs typeface="MS PGothic"/>
              </a:rPr>
              <a:t>して </a:t>
            </a:r>
            <a:r>
              <a:rPr dirty="0" sz="3500" spc="-5">
                <a:latin typeface="MS PGothic"/>
                <a:cs typeface="MS PGothic"/>
              </a:rPr>
              <a:t>おきましたか。※何のソフトですか。</a:t>
            </a:r>
            <a:endParaRPr sz="3500">
              <a:latin typeface="MS PGothic"/>
              <a:cs typeface="MS PGothic"/>
            </a:endParaRPr>
          </a:p>
        </p:txBody>
      </p:sp>
      <p:grpSp>
        <p:nvGrpSpPr>
          <p:cNvPr id="5" name="object 5"/>
          <p:cNvGrpSpPr/>
          <p:nvPr/>
        </p:nvGrpSpPr>
        <p:grpSpPr>
          <a:xfrm>
            <a:off x="1587050" y="6065049"/>
            <a:ext cx="11417935" cy="2282825"/>
            <a:chOff x="1587050" y="6065049"/>
            <a:chExt cx="11417935" cy="2282825"/>
          </a:xfrm>
        </p:grpSpPr>
        <p:sp>
          <p:nvSpPr>
            <p:cNvPr id="6" name="object 6"/>
            <p:cNvSpPr/>
            <p:nvPr/>
          </p:nvSpPr>
          <p:spPr>
            <a:xfrm>
              <a:off x="1606100" y="6084099"/>
              <a:ext cx="9607550" cy="2244725"/>
            </a:xfrm>
            <a:custGeom>
              <a:avLst/>
              <a:gdLst/>
              <a:ahLst/>
              <a:cxnLst/>
              <a:rect l="l" t="t" r="r" b="b"/>
              <a:pathLst>
                <a:path w="9607550" h="2244725">
                  <a:moveTo>
                    <a:pt x="9096899" y="2244599"/>
                  </a:moveTo>
                  <a:lnTo>
                    <a:pt x="0" y="2244599"/>
                  </a:lnTo>
                  <a:lnTo>
                    <a:pt x="0" y="0"/>
                  </a:lnTo>
                  <a:lnTo>
                    <a:pt x="9096899" y="0"/>
                  </a:lnTo>
                  <a:lnTo>
                    <a:pt x="9096899" y="1309349"/>
                  </a:lnTo>
                  <a:lnTo>
                    <a:pt x="9607144" y="1578200"/>
                  </a:lnTo>
                  <a:lnTo>
                    <a:pt x="9096899" y="1870499"/>
                  </a:lnTo>
                  <a:lnTo>
                    <a:pt x="9096899" y="2244599"/>
                  </a:lnTo>
                  <a:close/>
                </a:path>
              </a:pathLst>
            </a:custGeom>
            <a:solidFill>
              <a:srgbClr val="93C47D"/>
            </a:solidFill>
          </p:spPr>
          <p:txBody>
            <a:bodyPr wrap="square" lIns="0" tIns="0" rIns="0" bIns="0" rtlCol="0"/>
            <a:lstStyle/>
            <a:p/>
          </p:txBody>
        </p:sp>
        <p:sp>
          <p:nvSpPr>
            <p:cNvPr id="7" name="object 7"/>
            <p:cNvSpPr/>
            <p:nvPr/>
          </p:nvSpPr>
          <p:spPr>
            <a:xfrm>
              <a:off x="1606100" y="6084099"/>
              <a:ext cx="9607550" cy="2244725"/>
            </a:xfrm>
            <a:custGeom>
              <a:avLst/>
              <a:gdLst/>
              <a:ahLst/>
              <a:cxnLst/>
              <a:rect l="l" t="t" r="r" b="b"/>
              <a:pathLst>
                <a:path w="9607550" h="2244725">
                  <a:moveTo>
                    <a:pt x="0" y="0"/>
                  </a:moveTo>
                  <a:lnTo>
                    <a:pt x="5306524" y="0"/>
                  </a:lnTo>
                  <a:lnTo>
                    <a:pt x="7580749" y="0"/>
                  </a:lnTo>
                  <a:lnTo>
                    <a:pt x="9096899" y="0"/>
                  </a:lnTo>
                  <a:lnTo>
                    <a:pt x="9096899" y="1309349"/>
                  </a:lnTo>
                  <a:lnTo>
                    <a:pt x="9607144" y="1578200"/>
                  </a:lnTo>
                  <a:lnTo>
                    <a:pt x="9096899" y="1870499"/>
                  </a:lnTo>
                  <a:lnTo>
                    <a:pt x="9096899" y="2244599"/>
                  </a:lnTo>
                  <a:lnTo>
                    <a:pt x="7580749" y="2244599"/>
                  </a:lnTo>
                  <a:lnTo>
                    <a:pt x="5306524"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pic>
          <p:nvPicPr>
            <p:cNvPr id="8" name="object 8"/>
            <p:cNvPicPr/>
            <p:nvPr/>
          </p:nvPicPr>
          <p:blipFill>
            <a:blip r:embed="rId2" cstate="print"/>
            <a:stretch>
              <a:fillRect/>
            </a:stretch>
          </p:blipFill>
          <p:spPr>
            <a:xfrm>
              <a:off x="11261725" y="6752912"/>
              <a:ext cx="1743074" cy="1190624"/>
            </a:xfrm>
            <a:prstGeom prst="rect">
              <a:avLst/>
            </a:prstGeom>
          </p:spPr>
        </p:pic>
      </p:grpSp>
      <p:pic>
        <p:nvPicPr>
          <p:cNvPr id="9" name="object 9"/>
          <p:cNvPicPr/>
          <p:nvPr/>
        </p:nvPicPr>
        <p:blipFill>
          <a:blip r:embed="rId3" cstate="print"/>
          <a:stretch>
            <a:fillRect/>
          </a:stretch>
        </p:blipFill>
        <p:spPr>
          <a:xfrm>
            <a:off x="0" y="3047475"/>
            <a:ext cx="1724024" cy="1219199"/>
          </a:xfrm>
          <a:prstGeom prst="rect">
            <a:avLst/>
          </a:prstGeom>
        </p:spPr>
      </p:pic>
      <p:pic>
        <p:nvPicPr>
          <p:cNvPr id="10" name="object 10"/>
          <p:cNvPicPr/>
          <p:nvPr/>
        </p:nvPicPr>
        <p:blipFill>
          <a:blip r:embed="rId4" cstate="print"/>
          <a:stretch>
            <a:fillRect/>
          </a:stretch>
        </p:blipFill>
        <p:spPr>
          <a:xfrm>
            <a:off x="9754499" y="236882"/>
            <a:ext cx="2133599" cy="1790699"/>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3" name="object 3"/>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4" name="object 4"/>
          <p:cNvSpPr txBox="1"/>
          <p:nvPr/>
        </p:nvSpPr>
        <p:spPr>
          <a:xfrm>
            <a:off x="2310174" y="2802570"/>
            <a:ext cx="9280525" cy="1244600"/>
          </a:xfrm>
          <a:prstGeom prst="rect">
            <a:avLst/>
          </a:prstGeom>
        </p:spPr>
        <p:txBody>
          <a:bodyPr wrap="square" lIns="0" tIns="12700" rIns="0" bIns="0" rtlCol="0" vert="horz">
            <a:spAutoFit/>
          </a:bodyPr>
          <a:lstStyle/>
          <a:p>
            <a:pPr marL="12700" marR="5080">
              <a:lnSpc>
                <a:spcPct val="114300"/>
              </a:lnSpc>
              <a:spcBef>
                <a:spcPts val="100"/>
              </a:spcBef>
            </a:pPr>
            <a:r>
              <a:rPr dirty="0" sz="3500">
                <a:latin typeface="MS PGothic"/>
                <a:cs typeface="MS PGothic"/>
              </a:rPr>
              <a:t>⑤ウイルス定義ファイルは定期的に更新する必要 </a:t>
            </a:r>
            <a:r>
              <a:rPr dirty="0" sz="3500">
                <a:latin typeface="MS PGothic"/>
                <a:cs typeface="MS PGothic"/>
              </a:rPr>
              <a:t>がありますか。</a:t>
            </a:r>
            <a:endParaRPr sz="3500">
              <a:latin typeface="MS PGothic"/>
              <a:cs typeface="MS PGothic"/>
            </a:endParaRPr>
          </a:p>
        </p:txBody>
      </p:sp>
      <p:grpSp>
        <p:nvGrpSpPr>
          <p:cNvPr id="5" name="object 5"/>
          <p:cNvGrpSpPr/>
          <p:nvPr/>
        </p:nvGrpSpPr>
        <p:grpSpPr>
          <a:xfrm>
            <a:off x="1344949" y="6034899"/>
            <a:ext cx="11659870" cy="2282825"/>
            <a:chOff x="1344949" y="6034899"/>
            <a:chExt cx="11659870" cy="2282825"/>
          </a:xfrm>
        </p:grpSpPr>
        <p:sp>
          <p:nvSpPr>
            <p:cNvPr id="6" name="object 6"/>
            <p:cNvSpPr/>
            <p:nvPr/>
          </p:nvSpPr>
          <p:spPr>
            <a:xfrm>
              <a:off x="1363999" y="6053949"/>
              <a:ext cx="10027285" cy="2244725"/>
            </a:xfrm>
            <a:custGeom>
              <a:avLst/>
              <a:gdLst/>
              <a:ahLst/>
              <a:cxnLst/>
              <a:rect l="l" t="t" r="r" b="b"/>
              <a:pathLst>
                <a:path w="10027285" h="2244725">
                  <a:moveTo>
                    <a:pt x="9494399" y="2244599"/>
                  </a:moveTo>
                  <a:lnTo>
                    <a:pt x="0" y="2244599"/>
                  </a:lnTo>
                  <a:lnTo>
                    <a:pt x="0" y="0"/>
                  </a:lnTo>
                  <a:lnTo>
                    <a:pt x="9494399" y="0"/>
                  </a:lnTo>
                  <a:lnTo>
                    <a:pt x="9494399" y="1309349"/>
                  </a:lnTo>
                  <a:lnTo>
                    <a:pt x="10026940" y="1578200"/>
                  </a:lnTo>
                  <a:lnTo>
                    <a:pt x="9494399" y="1870499"/>
                  </a:lnTo>
                  <a:lnTo>
                    <a:pt x="9494399" y="2244599"/>
                  </a:lnTo>
                  <a:close/>
                </a:path>
              </a:pathLst>
            </a:custGeom>
            <a:solidFill>
              <a:srgbClr val="93C47D"/>
            </a:solidFill>
          </p:spPr>
          <p:txBody>
            <a:bodyPr wrap="square" lIns="0" tIns="0" rIns="0" bIns="0" rtlCol="0"/>
            <a:lstStyle/>
            <a:p/>
          </p:txBody>
        </p:sp>
        <p:sp>
          <p:nvSpPr>
            <p:cNvPr id="7" name="object 7"/>
            <p:cNvSpPr/>
            <p:nvPr/>
          </p:nvSpPr>
          <p:spPr>
            <a:xfrm>
              <a:off x="1363999" y="6053949"/>
              <a:ext cx="10027285" cy="2244725"/>
            </a:xfrm>
            <a:custGeom>
              <a:avLst/>
              <a:gdLst/>
              <a:ahLst/>
              <a:cxnLst/>
              <a:rect l="l" t="t" r="r" b="b"/>
              <a:pathLst>
                <a:path w="10027285" h="2244725">
                  <a:moveTo>
                    <a:pt x="0" y="0"/>
                  </a:moveTo>
                  <a:lnTo>
                    <a:pt x="5538399" y="0"/>
                  </a:lnTo>
                  <a:lnTo>
                    <a:pt x="7911999" y="0"/>
                  </a:lnTo>
                  <a:lnTo>
                    <a:pt x="9494399" y="0"/>
                  </a:lnTo>
                  <a:lnTo>
                    <a:pt x="9494399" y="1309349"/>
                  </a:lnTo>
                  <a:lnTo>
                    <a:pt x="10026940" y="1578200"/>
                  </a:lnTo>
                  <a:lnTo>
                    <a:pt x="9494399" y="1870499"/>
                  </a:lnTo>
                  <a:lnTo>
                    <a:pt x="9494399" y="2244599"/>
                  </a:lnTo>
                  <a:lnTo>
                    <a:pt x="7911999" y="2244599"/>
                  </a:lnTo>
                  <a:lnTo>
                    <a:pt x="5538399"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pic>
          <p:nvPicPr>
            <p:cNvPr id="8" name="object 8"/>
            <p:cNvPicPr/>
            <p:nvPr/>
          </p:nvPicPr>
          <p:blipFill>
            <a:blip r:embed="rId2" cstate="print"/>
            <a:stretch>
              <a:fillRect/>
            </a:stretch>
          </p:blipFill>
          <p:spPr>
            <a:xfrm>
              <a:off x="11261725" y="6752912"/>
              <a:ext cx="1743074" cy="1190624"/>
            </a:xfrm>
            <a:prstGeom prst="rect">
              <a:avLst/>
            </a:prstGeom>
          </p:spPr>
        </p:pic>
      </p:grpSp>
      <p:pic>
        <p:nvPicPr>
          <p:cNvPr id="9" name="object 9"/>
          <p:cNvPicPr/>
          <p:nvPr/>
        </p:nvPicPr>
        <p:blipFill>
          <a:blip r:embed="rId3" cstate="print"/>
          <a:stretch>
            <a:fillRect/>
          </a:stretch>
        </p:blipFill>
        <p:spPr>
          <a:xfrm>
            <a:off x="0" y="3047475"/>
            <a:ext cx="1724024" cy="1219199"/>
          </a:xfrm>
          <a:prstGeom prst="rect">
            <a:avLst/>
          </a:prstGeom>
        </p:spPr>
      </p:pic>
      <p:pic>
        <p:nvPicPr>
          <p:cNvPr id="10" name="object 10"/>
          <p:cNvPicPr/>
          <p:nvPr/>
        </p:nvPicPr>
        <p:blipFill>
          <a:blip r:embed="rId4" cstate="print"/>
          <a:stretch>
            <a:fillRect/>
          </a:stretch>
        </p:blipFill>
        <p:spPr>
          <a:xfrm>
            <a:off x="9754499" y="236882"/>
            <a:ext cx="2133599" cy="1790699"/>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3" name="object 3"/>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4" name="object 4"/>
          <p:cNvSpPr txBox="1"/>
          <p:nvPr/>
        </p:nvSpPr>
        <p:spPr>
          <a:xfrm>
            <a:off x="2310174" y="2802570"/>
            <a:ext cx="7962265" cy="1244600"/>
          </a:xfrm>
          <a:prstGeom prst="rect">
            <a:avLst/>
          </a:prstGeom>
        </p:spPr>
        <p:txBody>
          <a:bodyPr wrap="square" lIns="0" tIns="12700" rIns="0" bIns="0" rtlCol="0" vert="horz">
            <a:spAutoFit/>
          </a:bodyPr>
          <a:lstStyle/>
          <a:p>
            <a:pPr marL="307340" marR="5080" indent="-295275">
              <a:lnSpc>
                <a:spcPct val="114300"/>
              </a:lnSpc>
              <a:spcBef>
                <a:spcPts val="100"/>
              </a:spcBef>
            </a:pPr>
            <a:r>
              <a:rPr dirty="0" sz="3500">
                <a:latin typeface="MS PGothic"/>
                <a:cs typeface="MS PGothic"/>
              </a:rPr>
              <a:t>⑥ウイルスに感染してしまったら、まず何を </a:t>
            </a:r>
            <a:r>
              <a:rPr dirty="0" sz="3500" spc="-5">
                <a:latin typeface="MS PGothic"/>
                <a:cs typeface="MS PGothic"/>
              </a:rPr>
              <a:t>すればいいですか。どうしてですか。</a:t>
            </a:r>
            <a:endParaRPr sz="3500">
              <a:latin typeface="MS PGothic"/>
              <a:cs typeface="MS PGothic"/>
            </a:endParaRPr>
          </a:p>
        </p:txBody>
      </p:sp>
      <p:grpSp>
        <p:nvGrpSpPr>
          <p:cNvPr id="5" name="object 5"/>
          <p:cNvGrpSpPr/>
          <p:nvPr/>
        </p:nvGrpSpPr>
        <p:grpSpPr>
          <a:xfrm>
            <a:off x="1704975" y="5757350"/>
            <a:ext cx="11299825" cy="2918460"/>
            <a:chOff x="1704975" y="5757350"/>
            <a:chExt cx="11299825" cy="2918460"/>
          </a:xfrm>
        </p:grpSpPr>
        <p:sp>
          <p:nvSpPr>
            <p:cNvPr id="6" name="object 6"/>
            <p:cNvSpPr/>
            <p:nvPr/>
          </p:nvSpPr>
          <p:spPr>
            <a:xfrm>
              <a:off x="1724025" y="5776400"/>
              <a:ext cx="9646920" cy="2880360"/>
            </a:xfrm>
            <a:custGeom>
              <a:avLst/>
              <a:gdLst/>
              <a:ahLst/>
              <a:cxnLst/>
              <a:rect l="l" t="t" r="r" b="b"/>
              <a:pathLst>
                <a:path w="9646920" h="2880359">
                  <a:moveTo>
                    <a:pt x="9134399" y="2880299"/>
                  </a:moveTo>
                  <a:lnTo>
                    <a:pt x="0" y="2880299"/>
                  </a:lnTo>
                  <a:lnTo>
                    <a:pt x="0" y="0"/>
                  </a:lnTo>
                  <a:lnTo>
                    <a:pt x="9134399" y="0"/>
                  </a:lnTo>
                  <a:lnTo>
                    <a:pt x="9134399" y="1680174"/>
                  </a:lnTo>
                  <a:lnTo>
                    <a:pt x="9646748" y="2025167"/>
                  </a:lnTo>
                  <a:lnTo>
                    <a:pt x="9134399" y="2400249"/>
                  </a:lnTo>
                  <a:lnTo>
                    <a:pt x="9134399" y="2880299"/>
                  </a:lnTo>
                  <a:close/>
                </a:path>
              </a:pathLst>
            </a:custGeom>
            <a:solidFill>
              <a:srgbClr val="93C47D"/>
            </a:solidFill>
          </p:spPr>
          <p:txBody>
            <a:bodyPr wrap="square" lIns="0" tIns="0" rIns="0" bIns="0" rtlCol="0"/>
            <a:lstStyle/>
            <a:p/>
          </p:txBody>
        </p:sp>
        <p:sp>
          <p:nvSpPr>
            <p:cNvPr id="7" name="object 7"/>
            <p:cNvSpPr/>
            <p:nvPr/>
          </p:nvSpPr>
          <p:spPr>
            <a:xfrm>
              <a:off x="1724025" y="5776400"/>
              <a:ext cx="9646920" cy="2880360"/>
            </a:xfrm>
            <a:custGeom>
              <a:avLst/>
              <a:gdLst/>
              <a:ahLst/>
              <a:cxnLst/>
              <a:rect l="l" t="t" r="r" b="b"/>
              <a:pathLst>
                <a:path w="9646920" h="2880359">
                  <a:moveTo>
                    <a:pt x="0" y="0"/>
                  </a:moveTo>
                  <a:lnTo>
                    <a:pt x="5328399" y="0"/>
                  </a:lnTo>
                  <a:lnTo>
                    <a:pt x="7611999" y="0"/>
                  </a:lnTo>
                  <a:lnTo>
                    <a:pt x="9134399" y="0"/>
                  </a:lnTo>
                  <a:lnTo>
                    <a:pt x="9134399" y="1680174"/>
                  </a:lnTo>
                  <a:lnTo>
                    <a:pt x="9646748" y="2025167"/>
                  </a:lnTo>
                  <a:lnTo>
                    <a:pt x="9134399" y="2400249"/>
                  </a:lnTo>
                  <a:lnTo>
                    <a:pt x="9134399" y="2880299"/>
                  </a:lnTo>
                  <a:lnTo>
                    <a:pt x="7611999" y="2880299"/>
                  </a:lnTo>
                  <a:lnTo>
                    <a:pt x="5328399" y="2880299"/>
                  </a:lnTo>
                  <a:lnTo>
                    <a:pt x="0" y="2880299"/>
                  </a:lnTo>
                  <a:lnTo>
                    <a:pt x="0" y="2400249"/>
                  </a:lnTo>
                  <a:lnTo>
                    <a:pt x="0" y="1680174"/>
                  </a:lnTo>
                  <a:lnTo>
                    <a:pt x="0" y="0"/>
                  </a:lnTo>
                  <a:close/>
                </a:path>
              </a:pathLst>
            </a:custGeom>
            <a:ln w="38099">
              <a:solidFill>
                <a:srgbClr val="93C47D"/>
              </a:solidFill>
            </a:ln>
          </p:spPr>
          <p:txBody>
            <a:bodyPr wrap="square" lIns="0" tIns="0" rIns="0" bIns="0" rtlCol="0"/>
            <a:lstStyle/>
            <a:p/>
          </p:txBody>
        </p:sp>
        <p:pic>
          <p:nvPicPr>
            <p:cNvPr id="8" name="object 8"/>
            <p:cNvPicPr/>
            <p:nvPr/>
          </p:nvPicPr>
          <p:blipFill>
            <a:blip r:embed="rId2" cstate="print"/>
            <a:stretch>
              <a:fillRect/>
            </a:stretch>
          </p:blipFill>
          <p:spPr>
            <a:xfrm>
              <a:off x="11261725" y="6752912"/>
              <a:ext cx="1743074" cy="1190624"/>
            </a:xfrm>
            <a:prstGeom prst="rect">
              <a:avLst/>
            </a:prstGeom>
          </p:spPr>
        </p:pic>
      </p:grpSp>
      <p:pic>
        <p:nvPicPr>
          <p:cNvPr id="9" name="object 9"/>
          <p:cNvPicPr/>
          <p:nvPr/>
        </p:nvPicPr>
        <p:blipFill>
          <a:blip r:embed="rId3" cstate="print"/>
          <a:stretch>
            <a:fillRect/>
          </a:stretch>
        </p:blipFill>
        <p:spPr>
          <a:xfrm>
            <a:off x="0" y="3047475"/>
            <a:ext cx="1724024" cy="1219199"/>
          </a:xfrm>
          <a:prstGeom prst="rect">
            <a:avLst/>
          </a:prstGeom>
        </p:spPr>
      </p:pic>
      <p:pic>
        <p:nvPicPr>
          <p:cNvPr id="10" name="object 10"/>
          <p:cNvPicPr/>
          <p:nvPr/>
        </p:nvPicPr>
        <p:blipFill>
          <a:blip r:embed="rId4" cstate="print"/>
          <a:stretch>
            <a:fillRect/>
          </a:stretch>
        </p:blipFill>
        <p:spPr>
          <a:xfrm>
            <a:off x="9754499" y="236882"/>
            <a:ext cx="2133599" cy="1790699"/>
          </a:xfrm>
          <a:prstGeom prst="rect">
            <a:avLst/>
          </a:prstGeom>
        </p:spPr>
      </p:pic>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prstGeom prst="rect"/>
        </p:spPr>
        <p:txBody>
          <a:bodyPr wrap="square" lIns="0" tIns="12700" rIns="0" bIns="0" rtlCol="0" vert="horz">
            <a:spAutoFit/>
          </a:bodyPr>
          <a:lstStyle/>
          <a:p>
            <a:pPr marL="12700">
              <a:lnSpc>
                <a:spcPct val="100000"/>
              </a:lnSpc>
              <a:spcBef>
                <a:spcPts val="100"/>
              </a:spcBef>
            </a:pPr>
            <a:r>
              <a:rPr dirty="0"/>
              <a:t>次の授業予告</a:t>
            </a: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428236"/>
            <a:ext cx="4497705" cy="1000760"/>
          </a:xfrm>
          <a:prstGeom prst="rect"/>
        </p:spPr>
        <p:txBody>
          <a:bodyPr wrap="square" lIns="0" tIns="12700" rIns="0" bIns="0" rtlCol="0" vert="horz">
            <a:spAutoFit/>
          </a:bodyPr>
          <a:lstStyle/>
          <a:p>
            <a:pPr marL="12700">
              <a:lnSpc>
                <a:spcPct val="100000"/>
              </a:lnSpc>
              <a:spcBef>
                <a:spcPts val="100"/>
              </a:spcBef>
            </a:pPr>
            <a:r>
              <a:rPr dirty="0" spc="-5">
                <a:solidFill>
                  <a:srgbClr val="C82506"/>
                </a:solidFill>
              </a:rPr>
              <a:t>スケジュール</a:t>
            </a:r>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7465">
              <a:lnSpc>
                <a:spcPct val="100000"/>
              </a:lnSpc>
              <a:spcBef>
                <a:spcPts val="10"/>
              </a:spcBef>
            </a:pPr>
            <a:fld id="{81D60167-4931-47E6-BA6A-407CBD079E47}" type="slidenum">
              <a:rPr dirty="0"/>
              <a:t>24</a:t>
            </a:fld>
          </a:p>
        </p:txBody>
      </p:sp>
      <p:sp>
        <p:nvSpPr>
          <p:cNvPr id="9" name="object 9"/>
          <p:cNvSpPr txBox="1"/>
          <p:nvPr/>
        </p:nvSpPr>
        <p:spPr>
          <a:xfrm>
            <a:off x="577793" y="2483353"/>
            <a:ext cx="8999855" cy="574040"/>
          </a:xfrm>
          <a:prstGeom prst="rect">
            <a:avLst/>
          </a:prstGeom>
        </p:spPr>
        <p:txBody>
          <a:bodyPr wrap="square" lIns="0" tIns="12700" rIns="0" bIns="0" rtlCol="0" vert="horz">
            <a:spAutoFit/>
          </a:bodyPr>
          <a:lstStyle/>
          <a:p>
            <a:pPr marL="12700">
              <a:lnSpc>
                <a:spcPct val="100000"/>
              </a:lnSpc>
              <a:spcBef>
                <a:spcPts val="100"/>
              </a:spcBef>
            </a:pPr>
            <a:r>
              <a:rPr dirty="0" sz="3600">
                <a:latin typeface="MS PGothic"/>
                <a:cs typeface="MS PGothic"/>
              </a:rPr>
              <a:t>来週から以下のスケジュールを予定しています</a:t>
            </a:r>
            <a:endParaRPr sz="3600">
              <a:latin typeface="MS PGothic"/>
              <a:cs typeface="MS PGothic"/>
            </a:endParaRPr>
          </a:p>
        </p:txBody>
      </p:sp>
      <p:graphicFrame>
        <p:nvGraphicFramePr>
          <p:cNvPr id="10" name="object 10"/>
          <p:cNvGraphicFramePr>
            <a:graphicFrameLocks noGrp="1"/>
          </p:cNvGraphicFramePr>
          <p:nvPr/>
        </p:nvGraphicFramePr>
        <p:xfrm>
          <a:off x="534499" y="3898362"/>
          <a:ext cx="11940540" cy="3320415"/>
        </p:xfrm>
        <a:graphic>
          <a:graphicData uri="http://schemas.openxmlformats.org/drawingml/2006/table">
            <a:tbl>
              <a:tblPr firstRow="1" bandRow="1">
                <a:tableStyleId>{2D5ABB26-0587-4C30-8999-92F81FD0307C}</a:tableStyleId>
              </a:tblPr>
              <a:tblGrid>
                <a:gridCol w="3902710"/>
                <a:gridCol w="3637280"/>
                <a:gridCol w="4386580"/>
              </a:tblGrid>
              <a:tr h="675999">
                <a:tc>
                  <a:txBody>
                    <a:bodyPr/>
                    <a:lstStyle/>
                    <a:p>
                      <a:pPr algn="ctr">
                        <a:lnSpc>
                          <a:spcPct val="100000"/>
                        </a:lnSpc>
                        <a:spcBef>
                          <a:spcPts val="545"/>
                        </a:spcBef>
                      </a:pPr>
                      <a:r>
                        <a:rPr dirty="0" sz="3200">
                          <a:latin typeface="MS PGothic"/>
                          <a:cs typeface="MS PGothic"/>
                        </a:rPr>
                        <a:t>日付</a:t>
                      </a:r>
                      <a:endParaRPr sz="3200">
                        <a:latin typeface="MS PGothic"/>
                        <a:cs typeface="MS PGothic"/>
                      </a:endParaRPr>
                    </a:p>
                  </a:txBody>
                  <a:tcPr marL="0" marR="0" marB="0" marT="6921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gn="ctr">
                        <a:lnSpc>
                          <a:spcPct val="100000"/>
                        </a:lnSpc>
                        <a:spcBef>
                          <a:spcPts val="545"/>
                        </a:spcBef>
                      </a:pPr>
                      <a:r>
                        <a:rPr dirty="0" sz="3200">
                          <a:latin typeface="MS PGothic"/>
                          <a:cs typeface="MS PGothic"/>
                        </a:rPr>
                        <a:t>授業</a:t>
                      </a:r>
                      <a:endParaRPr sz="3200">
                        <a:latin typeface="MS PGothic"/>
                        <a:cs typeface="MS PGothic"/>
                      </a:endParaRPr>
                    </a:p>
                  </a:txBody>
                  <a:tcPr marL="0" marR="0" marB="0" marT="6921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c>
                  <a:txBody>
                    <a:bodyPr/>
                    <a:lstStyle/>
                    <a:p>
                      <a:pPr algn="ctr">
                        <a:lnSpc>
                          <a:spcPct val="100000"/>
                        </a:lnSpc>
                        <a:spcBef>
                          <a:spcPts val="545"/>
                        </a:spcBef>
                      </a:pPr>
                      <a:r>
                        <a:rPr dirty="0" sz="3200" spc="-5">
                          <a:latin typeface="MS PGothic"/>
                          <a:cs typeface="MS PGothic"/>
                        </a:rPr>
                        <a:t>テーマ</a:t>
                      </a:r>
                      <a:endParaRPr sz="3200">
                        <a:latin typeface="MS PGothic"/>
                        <a:cs typeface="MS PGothic"/>
                      </a:endParaRPr>
                    </a:p>
                  </a:txBody>
                  <a:tcPr marL="0" marR="0" marB="0" marT="6921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AD3"/>
                    </a:solidFill>
                  </a:tcPr>
                </a:tc>
              </a:tr>
              <a:tr h="952874">
                <a:tc>
                  <a:txBody>
                    <a:bodyPr/>
                    <a:lstStyle/>
                    <a:p>
                      <a:pPr marL="85725">
                        <a:lnSpc>
                          <a:spcPct val="100000"/>
                        </a:lnSpc>
                        <a:spcBef>
                          <a:spcPts val="1700"/>
                        </a:spcBef>
                      </a:pPr>
                      <a:r>
                        <a:rPr dirty="0" sz="3200" spc="-5">
                          <a:latin typeface="Arial MT"/>
                          <a:cs typeface="Arial MT"/>
                        </a:rPr>
                        <a:t>2023/5/1</a:t>
                      </a:r>
                      <a:r>
                        <a:rPr dirty="0" sz="3200">
                          <a:latin typeface="MS PGothic"/>
                          <a:cs typeface="MS PGothic"/>
                        </a:rPr>
                        <a:t>の週</a:t>
                      </a:r>
                      <a:endParaRPr sz="3200">
                        <a:latin typeface="MS PGothic"/>
                        <a:cs typeface="MS PGothic"/>
                      </a:endParaRPr>
                    </a:p>
                  </a:txBody>
                  <a:tcPr marL="0" marR="0" marB="0" marT="21590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5725">
                        <a:lnSpc>
                          <a:spcPct val="100000"/>
                        </a:lnSpc>
                        <a:spcBef>
                          <a:spcPts val="1700"/>
                        </a:spcBef>
                      </a:pPr>
                      <a:r>
                        <a:rPr dirty="0" sz="3200" spc="-5">
                          <a:latin typeface="MS PGothic"/>
                          <a:cs typeface="MS PGothic"/>
                        </a:rPr>
                        <a:t>第</a:t>
                      </a:r>
                      <a:r>
                        <a:rPr dirty="0" sz="3200" spc="-5">
                          <a:latin typeface="Arial MT"/>
                          <a:cs typeface="Arial MT"/>
                        </a:rPr>
                        <a:t>7</a:t>
                      </a:r>
                      <a:r>
                        <a:rPr dirty="0" sz="3200">
                          <a:latin typeface="MS PGothic"/>
                          <a:cs typeface="MS PGothic"/>
                        </a:rPr>
                        <a:t>回</a:t>
                      </a:r>
                      <a:endParaRPr sz="3200">
                        <a:latin typeface="MS PGothic"/>
                        <a:cs typeface="MS PGothic"/>
                      </a:endParaRPr>
                    </a:p>
                  </a:txBody>
                  <a:tcPr marL="0" marR="0" marB="0" marT="21590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5725">
                        <a:lnSpc>
                          <a:spcPct val="100000"/>
                        </a:lnSpc>
                        <a:spcBef>
                          <a:spcPts val="1700"/>
                        </a:spcBef>
                      </a:pPr>
                      <a:r>
                        <a:rPr dirty="0" sz="3200">
                          <a:solidFill>
                            <a:srgbClr val="C82506"/>
                          </a:solidFill>
                          <a:latin typeface="MS PGothic"/>
                          <a:cs typeface="MS PGothic"/>
                        </a:rPr>
                        <a:t>休みです！</a:t>
                      </a:r>
                      <a:endParaRPr sz="3200">
                        <a:latin typeface="MS PGothic"/>
                        <a:cs typeface="MS PGothic"/>
                      </a:endParaRPr>
                    </a:p>
                  </a:txBody>
                  <a:tcPr marL="0" marR="0" marB="0" marT="21590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840999">
                <a:tc>
                  <a:txBody>
                    <a:bodyPr/>
                    <a:lstStyle/>
                    <a:p>
                      <a:pPr marL="85725">
                        <a:lnSpc>
                          <a:spcPct val="100000"/>
                        </a:lnSpc>
                        <a:spcBef>
                          <a:spcPts val="1260"/>
                        </a:spcBef>
                      </a:pPr>
                      <a:r>
                        <a:rPr dirty="0" sz="3200" spc="-5">
                          <a:latin typeface="Arial MT"/>
                          <a:cs typeface="Arial MT"/>
                        </a:rPr>
                        <a:t>2023/5/8</a:t>
                      </a:r>
                      <a:r>
                        <a:rPr dirty="0" sz="3200">
                          <a:latin typeface="MS PGothic"/>
                          <a:cs typeface="MS PGothic"/>
                        </a:rPr>
                        <a:t>の週</a:t>
                      </a:r>
                      <a:endParaRPr sz="3200">
                        <a:latin typeface="MS PGothic"/>
                        <a:cs typeface="MS PGothic"/>
                      </a:endParaRPr>
                    </a:p>
                  </a:txBody>
                  <a:tcPr marL="0" marR="0" marB="0" marT="1600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5725">
                        <a:lnSpc>
                          <a:spcPct val="100000"/>
                        </a:lnSpc>
                        <a:spcBef>
                          <a:spcPts val="1260"/>
                        </a:spcBef>
                      </a:pPr>
                      <a:r>
                        <a:rPr dirty="0" sz="3200" spc="-5">
                          <a:latin typeface="MS PGothic"/>
                          <a:cs typeface="MS PGothic"/>
                        </a:rPr>
                        <a:t>第</a:t>
                      </a:r>
                      <a:r>
                        <a:rPr dirty="0" sz="3200" spc="-5">
                          <a:latin typeface="Arial MT"/>
                          <a:cs typeface="Arial MT"/>
                        </a:rPr>
                        <a:t>8</a:t>
                      </a:r>
                      <a:r>
                        <a:rPr dirty="0" sz="3200">
                          <a:latin typeface="MS PGothic"/>
                          <a:cs typeface="MS PGothic"/>
                        </a:rPr>
                        <a:t>回</a:t>
                      </a:r>
                      <a:endParaRPr sz="3200">
                        <a:latin typeface="MS PGothic"/>
                        <a:cs typeface="MS PGothic"/>
                      </a:endParaRPr>
                    </a:p>
                  </a:txBody>
                  <a:tcPr marL="0" marR="0" marB="0" marT="1600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5725">
                        <a:lnSpc>
                          <a:spcPct val="100000"/>
                        </a:lnSpc>
                        <a:spcBef>
                          <a:spcPts val="1260"/>
                        </a:spcBef>
                      </a:pPr>
                      <a:r>
                        <a:rPr dirty="0" sz="3200">
                          <a:latin typeface="MS PGothic"/>
                          <a:cs typeface="MS PGothic"/>
                        </a:rPr>
                        <a:t>復習</a:t>
                      </a:r>
                      <a:endParaRPr sz="3200">
                        <a:latin typeface="MS PGothic"/>
                        <a:cs typeface="MS PGothic"/>
                      </a:endParaRPr>
                    </a:p>
                  </a:txBody>
                  <a:tcPr marL="0" marR="0" marB="0" marT="1600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840999">
                <a:tc>
                  <a:txBody>
                    <a:bodyPr/>
                    <a:lstStyle/>
                    <a:p>
                      <a:pPr marL="85725">
                        <a:lnSpc>
                          <a:spcPct val="100000"/>
                        </a:lnSpc>
                        <a:spcBef>
                          <a:spcPts val="1260"/>
                        </a:spcBef>
                      </a:pPr>
                      <a:r>
                        <a:rPr dirty="0" sz="3200" spc="-5">
                          <a:latin typeface="Arial MT"/>
                          <a:cs typeface="Arial MT"/>
                        </a:rPr>
                        <a:t>2023/5/15</a:t>
                      </a:r>
                      <a:r>
                        <a:rPr dirty="0" sz="3200">
                          <a:latin typeface="MS PGothic"/>
                          <a:cs typeface="MS PGothic"/>
                        </a:rPr>
                        <a:t>の週</a:t>
                      </a:r>
                      <a:endParaRPr sz="3200">
                        <a:latin typeface="MS PGothic"/>
                        <a:cs typeface="MS PGothic"/>
                      </a:endParaRPr>
                    </a:p>
                  </a:txBody>
                  <a:tcPr marL="0" marR="0" marB="0" marT="1600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gridSpan="2">
                  <a:txBody>
                    <a:bodyPr/>
                    <a:lstStyle/>
                    <a:p>
                      <a:pPr marL="85725">
                        <a:lnSpc>
                          <a:spcPct val="100000"/>
                        </a:lnSpc>
                        <a:spcBef>
                          <a:spcPts val="1260"/>
                        </a:spcBef>
                      </a:pPr>
                      <a:r>
                        <a:rPr dirty="0" sz="3200">
                          <a:solidFill>
                            <a:srgbClr val="C82506"/>
                          </a:solidFill>
                          <a:latin typeface="MS PGothic"/>
                          <a:cs typeface="MS PGothic"/>
                        </a:rPr>
                        <a:t>中間テスト</a:t>
                      </a:r>
                      <a:endParaRPr sz="3200">
                        <a:latin typeface="MS PGothic"/>
                        <a:cs typeface="MS PGothic"/>
                      </a:endParaRPr>
                    </a:p>
                  </a:txBody>
                  <a:tcPr marL="0" marR="0" marB="0" marT="1600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pPr/>
                    </a:p>
                  </a:txBody>
                  <a:tcPr marL="0" marR="0" marB="0" marT="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p:nvPr/>
        </p:nvSpPr>
        <p:spPr>
          <a:xfrm>
            <a:off x="5676962" y="4343958"/>
            <a:ext cx="1651000" cy="1000760"/>
          </a:xfrm>
          <a:prstGeom prst="rect">
            <a:avLst/>
          </a:prstGeom>
        </p:spPr>
        <p:txBody>
          <a:bodyPr wrap="square" lIns="0" tIns="12700" rIns="0" bIns="0" rtlCol="0" vert="horz">
            <a:spAutoFit/>
          </a:bodyPr>
          <a:lstStyle/>
          <a:p>
            <a:pPr marL="12700">
              <a:lnSpc>
                <a:spcPct val="100000"/>
              </a:lnSpc>
              <a:spcBef>
                <a:spcPts val="100"/>
              </a:spcBef>
            </a:pPr>
            <a:r>
              <a:rPr dirty="0" sz="6400">
                <a:solidFill>
                  <a:srgbClr val="CC0000"/>
                </a:solidFill>
                <a:latin typeface="MS PGothic"/>
                <a:cs typeface="MS PGothic"/>
              </a:rPr>
              <a:t>宿題</a:t>
            </a:r>
            <a:endParaRPr sz="6400">
              <a:latin typeface="MS PGothic"/>
              <a:cs typeface="MS PGothic"/>
            </a:endParaRPr>
          </a:p>
        </p:txBody>
      </p:sp>
      <p:sp>
        <p:nvSpPr>
          <p:cNvPr id="8" name="object 8"/>
          <p:cNvSpPr txBox="1"/>
          <p:nvPr/>
        </p:nvSpPr>
        <p:spPr>
          <a:xfrm>
            <a:off x="12409797" y="9139704"/>
            <a:ext cx="167005" cy="635000"/>
          </a:xfrm>
          <a:prstGeom prst="rect">
            <a:avLst/>
          </a:prstGeom>
        </p:spPr>
        <p:txBody>
          <a:bodyPr wrap="square" lIns="0" tIns="12700" rIns="0" bIns="0" rtlCol="0" vert="horz">
            <a:spAutoFit/>
          </a:bodyPr>
          <a:lstStyle/>
          <a:p>
            <a:pPr marL="12700">
              <a:lnSpc>
                <a:spcPct val="100000"/>
              </a:lnSpc>
              <a:spcBef>
                <a:spcPts val="100"/>
              </a:spcBef>
            </a:pPr>
            <a:r>
              <a:rPr dirty="0" sz="2000">
                <a:solidFill>
                  <a:srgbClr val="FFFFFF"/>
                </a:solidFill>
                <a:latin typeface="Arial MT"/>
                <a:cs typeface="Arial MT"/>
              </a:rPr>
              <a:t>4</a:t>
            </a:r>
            <a:endParaRPr sz="2000">
              <a:latin typeface="Arial MT"/>
              <a:cs typeface="Arial MT"/>
            </a:endParaRPr>
          </a:p>
          <a:p>
            <a:pPr marL="12700">
              <a:lnSpc>
                <a:spcPct val="100000"/>
              </a:lnSpc>
            </a:pPr>
            <a:r>
              <a:rPr dirty="0" sz="2000">
                <a:solidFill>
                  <a:srgbClr val="FFFFFF"/>
                </a:solidFill>
                <a:latin typeface="Arial MT"/>
                <a:cs typeface="Arial MT"/>
              </a:rPr>
              <a:t>5</a:t>
            </a:r>
            <a:endParaRPr sz="2000">
              <a:latin typeface="Arial MT"/>
              <a:cs typeface="Aria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279"/>
            <a:ext cx="1651000" cy="1000760"/>
          </a:xfrm>
          <a:prstGeom prst="rect"/>
        </p:spPr>
        <p:txBody>
          <a:bodyPr wrap="square" lIns="0" tIns="12700" rIns="0" bIns="0" rtlCol="0" vert="horz">
            <a:spAutoFit/>
          </a:bodyPr>
          <a:lstStyle/>
          <a:p>
            <a:pPr marL="12700">
              <a:lnSpc>
                <a:spcPct val="100000"/>
              </a:lnSpc>
              <a:spcBef>
                <a:spcPts val="100"/>
              </a:spcBef>
            </a:pPr>
            <a:r>
              <a:rPr dirty="0"/>
              <a:t>宿題</a:t>
            </a: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2310"/>
              </a:lnSpc>
            </a:pPr>
            <a:fld id="{81D60167-4931-47E6-BA6A-407CBD079E47}" type="slidenum">
              <a:rPr dirty="0"/>
              <a:t>46</a:t>
            </a:fld>
          </a:p>
        </p:txBody>
      </p:sp>
      <p:sp>
        <p:nvSpPr>
          <p:cNvPr id="9" name="object 9"/>
          <p:cNvSpPr txBox="1"/>
          <p:nvPr/>
        </p:nvSpPr>
        <p:spPr>
          <a:xfrm>
            <a:off x="847999" y="2448103"/>
            <a:ext cx="10610850" cy="4375150"/>
          </a:xfrm>
          <a:prstGeom prst="rect">
            <a:avLst/>
          </a:prstGeom>
        </p:spPr>
        <p:txBody>
          <a:bodyPr wrap="square" lIns="0" tIns="12700" rIns="0" bIns="0" rtlCol="0" vert="horz">
            <a:spAutoFit/>
          </a:bodyPr>
          <a:lstStyle/>
          <a:p>
            <a:pPr algn="ctr" marL="697230">
              <a:lnSpc>
                <a:spcPct val="100000"/>
              </a:lnSpc>
              <a:spcBef>
                <a:spcPts val="100"/>
              </a:spcBef>
            </a:pPr>
            <a:r>
              <a:rPr dirty="0" sz="3400">
                <a:latin typeface="MS PGothic"/>
                <a:cs typeface="MS PGothic"/>
              </a:rPr>
              <a:t>復習の授業に向けて、宿題</a:t>
            </a:r>
            <a:r>
              <a:rPr dirty="0" sz="3400" spc="-5">
                <a:latin typeface="MS PGothic"/>
                <a:cs typeface="MS PGothic"/>
              </a:rPr>
              <a:t>が</a:t>
            </a:r>
            <a:r>
              <a:rPr dirty="0" sz="3400" spc="-5" b="1">
                <a:solidFill>
                  <a:srgbClr val="C82506"/>
                </a:solidFill>
                <a:latin typeface="Arial"/>
                <a:cs typeface="Arial"/>
              </a:rPr>
              <a:t>1</a:t>
            </a:r>
            <a:r>
              <a:rPr dirty="0" sz="3400" spc="-5">
                <a:solidFill>
                  <a:srgbClr val="C82506"/>
                </a:solidFill>
                <a:latin typeface="MS PGothic"/>
                <a:cs typeface="MS PGothic"/>
              </a:rPr>
              <a:t>つ</a:t>
            </a:r>
            <a:r>
              <a:rPr dirty="0" sz="3400" spc="-5">
                <a:latin typeface="MS PGothic"/>
                <a:cs typeface="MS PGothic"/>
              </a:rPr>
              <a:t>あります。</a:t>
            </a:r>
            <a:endParaRPr sz="3400">
              <a:latin typeface="MS PGothic"/>
              <a:cs typeface="MS PGothic"/>
            </a:endParaRPr>
          </a:p>
          <a:p>
            <a:pPr marL="1048385">
              <a:lnSpc>
                <a:spcPct val="100000"/>
              </a:lnSpc>
              <a:spcBef>
                <a:spcPts val="3285"/>
              </a:spcBef>
            </a:pPr>
            <a:r>
              <a:rPr dirty="0" sz="3200">
                <a:latin typeface="MS PGothic"/>
                <a:cs typeface="MS PGothic"/>
              </a:rPr>
              <a:t>今まで勉強した内容</a:t>
            </a:r>
            <a:r>
              <a:rPr dirty="0" sz="3200" spc="-10">
                <a:latin typeface="MS PGothic"/>
                <a:cs typeface="MS PGothic"/>
              </a:rPr>
              <a:t>を</a:t>
            </a:r>
            <a:r>
              <a:rPr dirty="0" u="heavy" sz="3200" b="1">
                <a:solidFill>
                  <a:srgbClr val="0000FF"/>
                </a:solidFill>
                <a:uFill>
                  <a:solidFill>
                    <a:srgbClr val="0000FF"/>
                  </a:solidFill>
                </a:uFill>
                <a:latin typeface="Arial"/>
                <a:cs typeface="Arial"/>
              </a:rPr>
              <a:t>Mir</a:t>
            </a:r>
            <a:r>
              <a:rPr dirty="0" u="heavy" sz="3200" spc="-5" b="1">
                <a:solidFill>
                  <a:srgbClr val="0000FF"/>
                </a:solidFill>
                <a:uFill>
                  <a:solidFill>
                    <a:srgbClr val="0000FF"/>
                  </a:solidFill>
                </a:uFill>
                <a:latin typeface="Arial"/>
                <a:cs typeface="Arial"/>
              </a:rPr>
              <a:t>o</a:t>
            </a:r>
            <a:r>
              <a:rPr dirty="0" sz="3200" spc="-5">
                <a:latin typeface="MS PGothic"/>
                <a:cs typeface="MS PGothic"/>
              </a:rPr>
              <a:t>にまとめ、マインドマップ作成</a:t>
            </a:r>
            <a:endParaRPr sz="3200">
              <a:latin typeface="MS PGothic"/>
              <a:cs typeface="MS PGothic"/>
            </a:endParaRPr>
          </a:p>
          <a:p>
            <a:pPr>
              <a:lnSpc>
                <a:spcPct val="100000"/>
              </a:lnSpc>
            </a:pPr>
            <a:endParaRPr sz="3600">
              <a:latin typeface="MS PGothic"/>
              <a:cs typeface="MS PGothic"/>
            </a:endParaRPr>
          </a:p>
          <a:p>
            <a:pPr marL="12700">
              <a:lnSpc>
                <a:spcPct val="100000"/>
              </a:lnSpc>
              <a:spcBef>
                <a:spcPts val="3065"/>
              </a:spcBef>
              <a:tabLst>
                <a:tab pos="647065" algn="l"/>
              </a:tabLst>
            </a:pPr>
            <a:r>
              <a:rPr dirty="0" sz="3200">
                <a:latin typeface="MS PGothic"/>
                <a:cs typeface="MS PGothic"/>
              </a:rPr>
              <a:t>❏	サンプル参考</a:t>
            </a:r>
            <a:r>
              <a:rPr dirty="0" sz="3200" spc="-5">
                <a:latin typeface="MS PGothic"/>
                <a:cs typeface="MS PGothic"/>
              </a:rPr>
              <a:t>：</a:t>
            </a:r>
            <a:r>
              <a:rPr dirty="0" u="heavy" sz="3200" spc="-5">
                <a:solidFill>
                  <a:srgbClr val="0000FF"/>
                </a:solidFill>
                <a:uFill>
                  <a:solidFill>
                    <a:srgbClr val="0000FF"/>
                  </a:solidFill>
                </a:uFill>
                <a:latin typeface="Arial MT"/>
                <a:cs typeface="Arial MT"/>
                <a:hlinkClick r:id="rId4"/>
              </a:rPr>
              <a:t>https://sal.vn/2AMarR</a:t>
            </a:r>
            <a:endParaRPr sz="3200">
              <a:latin typeface="Arial MT"/>
              <a:cs typeface="Arial MT"/>
            </a:endParaRPr>
          </a:p>
          <a:p>
            <a:pPr marL="12700">
              <a:lnSpc>
                <a:spcPct val="100000"/>
              </a:lnSpc>
              <a:spcBef>
                <a:spcPts val="1920"/>
              </a:spcBef>
              <a:tabLst>
                <a:tab pos="647065" algn="l"/>
              </a:tabLst>
            </a:pPr>
            <a:r>
              <a:rPr dirty="0" sz="3200">
                <a:latin typeface="MS PGothic"/>
                <a:cs typeface="MS PGothic"/>
              </a:rPr>
              <a:t>❏	提出先</a:t>
            </a:r>
            <a:r>
              <a:rPr dirty="0" sz="3200" spc="-5">
                <a:latin typeface="MS PGothic"/>
                <a:cs typeface="MS PGothic"/>
              </a:rPr>
              <a:t>：</a:t>
            </a:r>
            <a:r>
              <a:rPr dirty="0" u="heavy" sz="3200" spc="-5">
                <a:solidFill>
                  <a:srgbClr val="0000FF"/>
                </a:solidFill>
                <a:uFill>
                  <a:solidFill>
                    <a:srgbClr val="0000FF"/>
                  </a:solidFill>
                </a:uFill>
                <a:latin typeface="Arial MT"/>
                <a:cs typeface="Arial MT"/>
                <a:hlinkClick r:id="rId5"/>
              </a:rPr>
              <a:t>https://sal.vn/YEIIFv</a:t>
            </a:r>
            <a:endParaRPr sz="3200">
              <a:latin typeface="Arial MT"/>
              <a:cs typeface="Arial MT"/>
            </a:endParaRPr>
          </a:p>
          <a:p>
            <a:pPr marL="12700">
              <a:lnSpc>
                <a:spcPct val="100000"/>
              </a:lnSpc>
              <a:spcBef>
                <a:spcPts val="1920"/>
              </a:spcBef>
              <a:tabLst>
                <a:tab pos="647065" algn="l"/>
                <a:tab pos="6018530" algn="l"/>
                <a:tab pos="7327900" algn="l"/>
              </a:tabLst>
            </a:pPr>
            <a:r>
              <a:rPr dirty="0" sz="3200">
                <a:latin typeface="MS PGothic"/>
                <a:cs typeface="MS PGothic"/>
              </a:rPr>
              <a:t>❏	提出期限</a:t>
            </a:r>
            <a:r>
              <a:rPr dirty="0" sz="3200" spc="-5">
                <a:latin typeface="MS PGothic"/>
                <a:cs typeface="MS PGothic"/>
              </a:rPr>
              <a:t>：</a:t>
            </a:r>
            <a:r>
              <a:rPr dirty="0" sz="3200">
                <a:solidFill>
                  <a:srgbClr val="CE2A06"/>
                </a:solidFill>
                <a:latin typeface="MS PGothic"/>
                <a:cs typeface="MS PGothic"/>
              </a:rPr>
              <a:t>「</a:t>
            </a:r>
            <a:r>
              <a:rPr dirty="0" sz="3200" spc="-5">
                <a:solidFill>
                  <a:srgbClr val="CE2A06"/>
                </a:solidFill>
                <a:latin typeface="MS PGothic"/>
                <a:cs typeface="MS PGothic"/>
              </a:rPr>
              <a:t>第</a:t>
            </a:r>
            <a:r>
              <a:rPr dirty="0" sz="3200" spc="-5" b="1">
                <a:solidFill>
                  <a:srgbClr val="CE2A06"/>
                </a:solidFill>
                <a:latin typeface="Arial"/>
                <a:cs typeface="Arial"/>
              </a:rPr>
              <a:t>8</a:t>
            </a:r>
            <a:r>
              <a:rPr dirty="0" sz="3200">
                <a:solidFill>
                  <a:srgbClr val="CE2A06"/>
                </a:solidFill>
                <a:latin typeface="MS PGothic"/>
                <a:cs typeface="MS PGothic"/>
              </a:rPr>
              <a:t>回授業の前日	</a:t>
            </a:r>
            <a:r>
              <a:rPr dirty="0" sz="3200" spc="-5" b="1">
                <a:solidFill>
                  <a:srgbClr val="CE2A06"/>
                </a:solidFill>
                <a:latin typeface="Arial"/>
                <a:cs typeface="Arial"/>
              </a:rPr>
              <a:t>13:00	</a:t>
            </a:r>
            <a:r>
              <a:rPr dirty="0" sz="3200" spc="-5">
                <a:solidFill>
                  <a:srgbClr val="CE2A06"/>
                </a:solidFill>
                <a:latin typeface="MS PGothic"/>
                <a:cs typeface="MS PGothic"/>
              </a:rPr>
              <a:t>まで」</a:t>
            </a:r>
            <a:endParaRPr sz="3200">
              <a:latin typeface="MS PGothic"/>
              <a:cs typeface="MS PGothic"/>
            </a:endParaRPr>
          </a:p>
        </p:txBody>
      </p:sp>
      <p:sp>
        <p:nvSpPr>
          <p:cNvPr id="10" name="object 10"/>
          <p:cNvSpPr txBox="1"/>
          <p:nvPr/>
        </p:nvSpPr>
        <p:spPr>
          <a:xfrm>
            <a:off x="1167199" y="7358350"/>
            <a:ext cx="10670540" cy="2099945"/>
          </a:xfrm>
          <a:prstGeom prst="rect">
            <a:avLst/>
          </a:prstGeom>
          <a:ln w="9524">
            <a:solidFill>
              <a:srgbClr val="C82506"/>
            </a:solidFill>
          </a:ln>
        </p:spPr>
        <p:txBody>
          <a:bodyPr wrap="square" lIns="0" tIns="69215" rIns="0" bIns="0" rtlCol="0" vert="horz">
            <a:spAutoFit/>
          </a:bodyPr>
          <a:lstStyle/>
          <a:p>
            <a:pPr marL="85725">
              <a:lnSpc>
                <a:spcPct val="100000"/>
              </a:lnSpc>
              <a:spcBef>
                <a:spcPts val="545"/>
              </a:spcBef>
            </a:pPr>
            <a:r>
              <a:rPr dirty="0" sz="3200">
                <a:solidFill>
                  <a:srgbClr val="CE2A06"/>
                </a:solidFill>
                <a:latin typeface="MS PGothic"/>
                <a:cs typeface="MS PGothic"/>
              </a:rPr>
              <a:t>注</a:t>
            </a:r>
            <a:r>
              <a:rPr dirty="0" sz="3200" spc="-5">
                <a:solidFill>
                  <a:srgbClr val="CE2A06"/>
                </a:solidFill>
                <a:latin typeface="MS PGothic"/>
                <a:cs typeface="MS PGothic"/>
              </a:rPr>
              <a:t>意</a:t>
            </a:r>
            <a:r>
              <a:rPr dirty="0" sz="3200">
                <a:solidFill>
                  <a:srgbClr val="CE2A06"/>
                </a:solidFill>
                <a:latin typeface="Arial MT"/>
                <a:cs typeface="Arial MT"/>
              </a:rPr>
              <a:t>:</a:t>
            </a:r>
            <a:endParaRPr sz="3200">
              <a:latin typeface="Arial MT"/>
              <a:cs typeface="Arial MT"/>
            </a:endParaRPr>
          </a:p>
          <a:p>
            <a:pPr marL="737870" marR="1558290" indent="-113030">
              <a:lnSpc>
                <a:spcPct val="114999"/>
              </a:lnSpc>
            </a:pPr>
            <a:r>
              <a:rPr dirty="0" sz="3200">
                <a:latin typeface="MS PGothic"/>
                <a:cs typeface="MS PGothic"/>
              </a:rPr>
              <a:t>類似の内容を記載している学生が複数いた場合、 </a:t>
            </a:r>
            <a:r>
              <a:rPr dirty="0" sz="3200" spc="-5">
                <a:latin typeface="MS PGothic"/>
                <a:cs typeface="MS PGothic"/>
              </a:rPr>
              <a:t>そ</a:t>
            </a:r>
            <a:r>
              <a:rPr dirty="0" sz="3200">
                <a:latin typeface="MS PGothic"/>
                <a:cs typeface="MS PGothic"/>
              </a:rPr>
              <a:t>の</a:t>
            </a:r>
            <a:r>
              <a:rPr dirty="0" u="heavy" sz="3200">
                <a:uFill>
                  <a:solidFill>
                    <a:srgbClr val="000000"/>
                  </a:solidFill>
                </a:uFill>
                <a:latin typeface="MS PGothic"/>
                <a:cs typeface="MS PGothic"/>
              </a:rPr>
              <a:t>学生全</a:t>
            </a:r>
            <a:r>
              <a:rPr dirty="0" u="heavy" sz="3200" spc="-5">
                <a:uFill>
                  <a:solidFill>
                    <a:srgbClr val="000000"/>
                  </a:solidFill>
                </a:uFill>
                <a:latin typeface="MS PGothic"/>
                <a:cs typeface="MS PGothic"/>
              </a:rPr>
              <a:t>員</a:t>
            </a:r>
            <a:r>
              <a:rPr dirty="0" sz="3200" spc="-5">
                <a:latin typeface="MS PGothic"/>
                <a:cs typeface="MS PGothic"/>
              </a:rPr>
              <a:t>を</a:t>
            </a:r>
            <a:r>
              <a:rPr dirty="0" u="heavy" sz="3200">
                <a:uFill>
                  <a:solidFill>
                    <a:srgbClr val="000000"/>
                  </a:solidFill>
                </a:uFill>
                <a:latin typeface="MS PGothic"/>
                <a:cs typeface="MS PGothic"/>
              </a:rPr>
              <a:t>未提出扱</a:t>
            </a:r>
            <a:r>
              <a:rPr dirty="0" u="heavy" sz="3200" spc="-5">
                <a:uFill>
                  <a:solidFill>
                    <a:srgbClr val="000000"/>
                  </a:solidFill>
                </a:uFill>
                <a:latin typeface="MS PGothic"/>
                <a:cs typeface="MS PGothic"/>
              </a:rPr>
              <a:t>い</a:t>
            </a:r>
            <a:r>
              <a:rPr dirty="0" sz="3200" spc="-5">
                <a:latin typeface="MS PGothic"/>
                <a:cs typeface="MS PGothic"/>
              </a:rPr>
              <a:t>にします</a:t>
            </a:r>
            <a:endParaRPr sz="3200">
              <a:latin typeface="MS PGothic"/>
              <a:cs typeface="MS P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p:nvPr/>
        </p:nvSpPr>
        <p:spPr>
          <a:xfrm>
            <a:off x="1304925" y="545279"/>
            <a:ext cx="1651000" cy="1000760"/>
          </a:xfrm>
          <a:prstGeom prst="rect">
            <a:avLst/>
          </a:prstGeom>
        </p:spPr>
        <p:txBody>
          <a:bodyPr wrap="square" lIns="0" tIns="12700" rIns="0" bIns="0" rtlCol="0" vert="horz">
            <a:spAutoFit/>
          </a:bodyPr>
          <a:lstStyle/>
          <a:p>
            <a:pPr marL="12700">
              <a:lnSpc>
                <a:spcPct val="100000"/>
              </a:lnSpc>
              <a:spcBef>
                <a:spcPts val="100"/>
              </a:spcBef>
            </a:pPr>
            <a:r>
              <a:rPr dirty="0" sz="6400">
                <a:solidFill>
                  <a:srgbClr val="C63024"/>
                </a:solidFill>
                <a:latin typeface="MS PGothic"/>
                <a:cs typeface="MS PGothic"/>
              </a:rPr>
              <a:t>宿題</a:t>
            </a:r>
            <a:endParaRPr sz="6400">
              <a:latin typeface="MS PGothic"/>
              <a:cs typeface="MS PGothic"/>
            </a:endParaRPr>
          </a:p>
        </p:txBody>
      </p:sp>
      <p:sp>
        <p:nvSpPr>
          <p:cNvPr id="9" name="object 9"/>
          <p:cNvSpPr txBox="1">
            <a:spLocks noGrp="1"/>
          </p:cNvSpPr>
          <p:nvPr>
            <p:ph type="title"/>
          </p:nvPr>
        </p:nvSpPr>
        <p:spPr>
          <a:xfrm>
            <a:off x="2954696" y="1982153"/>
            <a:ext cx="3399790" cy="543560"/>
          </a:xfrm>
          <a:prstGeom prst="rect"/>
        </p:spPr>
        <p:txBody>
          <a:bodyPr wrap="square" lIns="0" tIns="12700" rIns="0" bIns="0" rtlCol="0" vert="horz">
            <a:spAutoFit/>
          </a:bodyPr>
          <a:lstStyle/>
          <a:p>
            <a:pPr marL="12700">
              <a:lnSpc>
                <a:spcPct val="100000"/>
              </a:lnSpc>
              <a:spcBef>
                <a:spcPts val="100"/>
              </a:spcBef>
            </a:pPr>
            <a:r>
              <a:rPr dirty="0" sz="3400" spc="-5">
                <a:solidFill>
                  <a:srgbClr val="000000"/>
                </a:solidFill>
              </a:rPr>
              <a:t>マインドマップの例</a:t>
            </a:r>
            <a:endParaRPr sz="3400"/>
          </a:p>
        </p:txBody>
      </p:sp>
      <p:pic>
        <p:nvPicPr>
          <p:cNvPr id="10" name="object 10"/>
          <p:cNvPicPr/>
          <p:nvPr/>
        </p:nvPicPr>
        <p:blipFill>
          <a:blip r:embed="rId4" cstate="print"/>
          <a:stretch>
            <a:fillRect/>
          </a:stretch>
        </p:blipFill>
        <p:spPr>
          <a:xfrm>
            <a:off x="1473520" y="2799933"/>
            <a:ext cx="10378681" cy="6116985"/>
          </a:xfrm>
          <a:prstGeom prst="rect">
            <a:avLst/>
          </a:prstGeom>
        </p:spPr>
      </p:pic>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2310"/>
              </a:lnSpc>
            </a:pPr>
            <a:fld id="{81D60167-4931-47E6-BA6A-407CBD079E47}" type="slidenum">
              <a:rPr dirty="0"/>
              <a:t>46</a:t>
            </a:fld>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279"/>
            <a:ext cx="2819400" cy="1000760"/>
          </a:xfrm>
          <a:prstGeom prst="rect"/>
        </p:spPr>
        <p:txBody>
          <a:bodyPr wrap="square" lIns="0" tIns="12700" rIns="0" bIns="0" rtlCol="0" vert="horz">
            <a:spAutoFit/>
          </a:bodyPr>
          <a:lstStyle/>
          <a:p>
            <a:pPr marL="12700">
              <a:lnSpc>
                <a:spcPct val="100000"/>
              </a:lnSpc>
              <a:spcBef>
                <a:spcPts val="100"/>
              </a:spcBef>
            </a:pPr>
            <a:r>
              <a:rPr dirty="0"/>
              <a:t>小テスト</a:t>
            </a:r>
          </a:p>
        </p:txBody>
      </p:sp>
      <p:sp>
        <p:nvSpPr>
          <p:cNvPr id="9" name="object 9"/>
          <p:cNvSpPr txBox="1"/>
          <p:nvPr/>
        </p:nvSpPr>
        <p:spPr>
          <a:xfrm>
            <a:off x="761025" y="2995049"/>
            <a:ext cx="11508105" cy="5574030"/>
          </a:xfrm>
          <a:prstGeom prst="rect">
            <a:avLst/>
          </a:prstGeom>
          <a:solidFill>
            <a:srgbClr val="00F900">
              <a:alpha val="2349"/>
            </a:srgbClr>
          </a:solidFill>
          <a:ln w="12699">
            <a:solidFill>
              <a:srgbClr val="000000"/>
            </a:solidFill>
          </a:ln>
        </p:spPr>
        <p:txBody>
          <a:bodyPr wrap="square" lIns="0" tIns="6985" rIns="0" bIns="0" rtlCol="0" vert="horz">
            <a:spAutoFit/>
          </a:bodyPr>
          <a:lstStyle/>
          <a:p>
            <a:pPr>
              <a:lnSpc>
                <a:spcPct val="100000"/>
              </a:lnSpc>
              <a:spcBef>
                <a:spcPts val="55"/>
              </a:spcBef>
            </a:pPr>
            <a:endParaRPr sz="8000">
              <a:latin typeface="Times New Roman"/>
              <a:cs typeface="Times New Roman"/>
            </a:endParaRPr>
          </a:p>
          <a:p>
            <a:pPr algn="ctr">
              <a:lnSpc>
                <a:spcPct val="100000"/>
              </a:lnSpc>
            </a:pPr>
            <a:r>
              <a:rPr dirty="0" sz="5000" spc="-5">
                <a:latin typeface="MS PGothic"/>
                <a:cs typeface="MS PGothic"/>
              </a:rPr>
              <a:t>第</a:t>
            </a:r>
            <a:r>
              <a:rPr dirty="0" sz="5000" spc="-5">
                <a:latin typeface="Arial MT"/>
                <a:cs typeface="Arial MT"/>
              </a:rPr>
              <a:t>8</a:t>
            </a:r>
            <a:r>
              <a:rPr dirty="0" sz="5000">
                <a:latin typeface="MS PGothic"/>
                <a:cs typeface="MS PGothic"/>
              </a:rPr>
              <a:t>回授業で</a:t>
            </a:r>
            <a:endParaRPr sz="5000">
              <a:latin typeface="MS PGothic"/>
              <a:cs typeface="MS PGothic"/>
            </a:endParaRPr>
          </a:p>
          <a:p>
            <a:pPr algn="ctr" marL="635">
              <a:lnSpc>
                <a:spcPct val="100000"/>
              </a:lnSpc>
              <a:spcBef>
                <a:spcPts val="975"/>
              </a:spcBef>
            </a:pPr>
            <a:r>
              <a:rPr dirty="0" sz="5000">
                <a:latin typeface="MS PGothic"/>
                <a:cs typeface="MS PGothic"/>
              </a:rPr>
              <a:t>小テストを実施します</a:t>
            </a:r>
            <a:endParaRPr sz="5000">
              <a:latin typeface="MS PGothic"/>
              <a:cs typeface="MS PGothic"/>
            </a:endParaRPr>
          </a:p>
          <a:p>
            <a:pPr>
              <a:lnSpc>
                <a:spcPct val="100000"/>
              </a:lnSpc>
              <a:spcBef>
                <a:spcPts val="40"/>
              </a:spcBef>
            </a:pPr>
            <a:endParaRPr sz="4650">
              <a:latin typeface="MS PGothic"/>
              <a:cs typeface="MS PGothic"/>
            </a:endParaRPr>
          </a:p>
          <a:p>
            <a:pPr algn="ctr" marL="635">
              <a:lnSpc>
                <a:spcPct val="100000"/>
              </a:lnSpc>
              <a:spcBef>
                <a:spcPts val="5"/>
              </a:spcBef>
            </a:pPr>
            <a:r>
              <a:rPr dirty="0" sz="5000">
                <a:latin typeface="MS PGothic"/>
                <a:cs typeface="MS PGothic"/>
              </a:rPr>
              <a:t>忘れずに復習してください</a:t>
            </a:r>
            <a:endParaRPr sz="5000">
              <a:latin typeface="MS PGothic"/>
              <a:cs typeface="MS PGothic"/>
            </a:endParaRPr>
          </a:p>
        </p:txBody>
      </p:sp>
      <p:pic>
        <p:nvPicPr>
          <p:cNvPr id="10" name="object 10"/>
          <p:cNvPicPr/>
          <p:nvPr/>
        </p:nvPicPr>
        <p:blipFill>
          <a:blip r:embed="rId4" cstate="print"/>
          <a:stretch>
            <a:fillRect/>
          </a:stretch>
        </p:blipFill>
        <p:spPr>
          <a:xfrm>
            <a:off x="9734687" y="630222"/>
            <a:ext cx="2083345" cy="1916061"/>
          </a:xfrm>
          <a:prstGeom prst="rect">
            <a:avLst/>
          </a:prstGeom>
        </p:spPr>
      </p:pic>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2310"/>
              </a:lnSpc>
            </a:pPr>
            <a:fld id="{81D60167-4931-47E6-BA6A-407CBD079E47}" type="slidenum">
              <a:rPr dirty="0"/>
              <a:t>46</a:t>
            </a:fld>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10389" y="2965450"/>
              <a:ext cx="12784100" cy="3289400"/>
            </a:xfrm>
            <a:prstGeom prst="rect">
              <a:avLst/>
            </a:prstGeom>
          </p:spPr>
        </p:pic>
        <p:sp>
          <p:nvSpPr>
            <p:cNvPr id="5" name="object 5"/>
            <p:cNvSpPr/>
            <p:nvPr/>
          </p:nvSpPr>
          <p:spPr>
            <a:xfrm>
              <a:off x="465990" y="3321050"/>
              <a:ext cx="12073255" cy="2578735"/>
            </a:xfrm>
            <a:custGeom>
              <a:avLst/>
              <a:gdLst/>
              <a:ahLst/>
              <a:cxnLst/>
              <a:rect l="l" t="t" r="r" b="b"/>
              <a:pathLst>
                <a:path w="12073255" h="2578735">
                  <a:moveTo>
                    <a:pt x="12072900" y="2578199"/>
                  </a:moveTo>
                  <a:lnTo>
                    <a:pt x="0" y="2578199"/>
                  </a:lnTo>
                  <a:lnTo>
                    <a:pt x="0" y="0"/>
                  </a:lnTo>
                  <a:lnTo>
                    <a:pt x="12072900" y="0"/>
                  </a:lnTo>
                  <a:lnTo>
                    <a:pt x="12072900" y="2578199"/>
                  </a:lnTo>
                  <a:close/>
                </a:path>
              </a:pathLst>
            </a:custGeom>
            <a:solidFill>
              <a:srgbClr val="FFFFFF">
                <a:alpha val="81567"/>
              </a:srgbClr>
            </a:solidFill>
          </p:spPr>
          <p:txBody>
            <a:bodyPr wrap="square" lIns="0" tIns="0" rIns="0" bIns="0" rtlCol="0"/>
            <a:lstStyle/>
            <a:p/>
          </p:txBody>
        </p:sp>
      </p:grpSp>
      <p:sp>
        <p:nvSpPr>
          <p:cNvPr id="6" name="object 6"/>
          <p:cNvSpPr txBox="1">
            <a:spLocks noGrp="1"/>
          </p:cNvSpPr>
          <p:nvPr>
            <p:ph type="body" idx="1"/>
          </p:nvPr>
        </p:nvSpPr>
        <p:spPr>
          <a:prstGeom prst="rect"/>
        </p:spPr>
        <p:txBody>
          <a:bodyPr wrap="square" lIns="0" tIns="253365" rIns="0" bIns="0" rtlCol="0" vert="horz">
            <a:spAutoFit/>
          </a:bodyPr>
          <a:lstStyle/>
          <a:p>
            <a:pPr marL="3688079" marR="2390775" indent="-1290320">
              <a:lnSpc>
                <a:spcPct val="114999"/>
              </a:lnSpc>
              <a:spcBef>
                <a:spcPts val="1995"/>
              </a:spcBef>
            </a:pPr>
            <a:r>
              <a:rPr dirty="0"/>
              <a:t>今日の授業は終わりです </a:t>
            </a:r>
            <a:r>
              <a:rPr dirty="0" spc="-5"/>
              <a:t>また会いましょう</a:t>
            </a:r>
          </a:p>
        </p:txBody>
      </p:sp>
      <p:pic>
        <p:nvPicPr>
          <p:cNvPr id="7" name="object 7"/>
          <p:cNvPicPr/>
          <p:nvPr/>
        </p:nvPicPr>
        <p:blipFill>
          <a:blip r:embed="rId4" cstate="print"/>
          <a:stretch>
            <a:fillRect/>
          </a:stretch>
        </p:blipFill>
        <p:spPr>
          <a:xfrm>
            <a:off x="110389" y="5742547"/>
            <a:ext cx="12784100" cy="2564764"/>
          </a:xfrm>
          <a:prstGeom prst="rect">
            <a:avLst/>
          </a:prstGeom>
        </p:spPr>
      </p:pic>
      <p:sp>
        <p:nvSpPr>
          <p:cNvPr id="8" name="object 8"/>
          <p:cNvSpPr txBox="1"/>
          <p:nvPr/>
        </p:nvSpPr>
        <p:spPr>
          <a:xfrm>
            <a:off x="465990" y="6098147"/>
            <a:ext cx="12073255" cy="1384300"/>
          </a:xfrm>
          <a:prstGeom prst="rect">
            <a:avLst/>
          </a:prstGeom>
          <a:solidFill>
            <a:srgbClr val="FFFFFF">
              <a:alpha val="81567"/>
            </a:srgbClr>
          </a:solidFill>
        </p:spPr>
        <p:txBody>
          <a:bodyPr wrap="square" lIns="0" tIns="210820" rIns="0" bIns="0" rtlCol="0" vert="horz">
            <a:spAutoFit/>
          </a:bodyPr>
          <a:lstStyle/>
          <a:p>
            <a:pPr algn="ctr">
              <a:lnSpc>
                <a:spcPct val="100000"/>
              </a:lnSpc>
              <a:spcBef>
                <a:spcPts val="1660"/>
              </a:spcBef>
            </a:pPr>
            <a:r>
              <a:rPr dirty="0" sz="5300" spc="-5" i="1">
                <a:solidFill>
                  <a:srgbClr val="C82506"/>
                </a:solidFill>
                <a:latin typeface="Arial"/>
                <a:cs typeface="Arial"/>
              </a:rPr>
              <a:t>Hẹn</a:t>
            </a:r>
            <a:r>
              <a:rPr dirty="0" sz="5300" spc="-30" i="1">
                <a:solidFill>
                  <a:srgbClr val="C82506"/>
                </a:solidFill>
                <a:latin typeface="Arial"/>
                <a:cs typeface="Arial"/>
              </a:rPr>
              <a:t> </a:t>
            </a:r>
            <a:r>
              <a:rPr dirty="0" sz="5300" spc="-5" i="1">
                <a:solidFill>
                  <a:srgbClr val="C82506"/>
                </a:solidFill>
                <a:latin typeface="Arial"/>
                <a:cs typeface="Arial"/>
              </a:rPr>
              <a:t>gặp</a:t>
            </a:r>
            <a:r>
              <a:rPr dirty="0" sz="5300" spc="-25" i="1">
                <a:solidFill>
                  <a:srgbClr val="C82506"/>
                </a:solidFill>
                <a:latin typeface="Arial"/>
                <a:cs typeface="Arial"/>
              </a:rPr>
              <a:t> </a:t>
            </a:r>
            <a:r>
              <a:rPr dirty="0" sz="5300" spc="-5" i="1">
                <a:solidFill>
                  <a:srgbClr val="C82506"/>
                </a:solidFill>
                <a:latin typeface="Arial"/>
                <a:cs typeface="Arial"/>
              </a:rPr>
              <a:t>lại</a:t>
            </a:r>
            <a:r>
              <a:rPr dirty="0" sz="5300" spc="-25" i="1">
                <a:solidFill>
                  <a:srgbClr val="C82506"/>
                </a:solidFill>
                <a:latin typeface="Arial"/>
                <a:cs typeface="Arial"/>
              </a:rPr>
              <a:t> </a:t>
            </a:r>
            <a:r>
              <a:rPr dirty="0" sz="5300" spc="-5" i="1">
                <a:solidFill>
                  <a:srgbClr val="C82506"/>
                </a:solidFill>
                <a:latin typeface="Arial"/>
                <a:cs typeface="Arial"/>
              </a:rPr>
              <a:t>lần</a:t>
            </a:r>
            <a:r>
              <a:rPr dirty="0" sz="5300" spc="-25" i="1">
                <a:solidFill>
                  <a:srgbClr val="C82506"/>
                </a:solidFill>
                <a:latin typeface="Arial"/>
                <a:cs typeface="Arial"/>
              </a:rPr>
              <a:t> </a:t>
            </a:r>
            <a:r>
              <a:rPr dirty="0" sz="5300" i="1">
                <a:solidFill>
                  <a:srgbClr val="C82506"/>
                </a:solidFill>
                <a:latin typeface="Arial"/>
                <a:cs typeface="Arial"/>
              </a:rPr>
              <a:t>sau</a:t>
            </a:r>
            <a:endParaRPr sz="53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279"/>
            <a:ext cx="2819400" cy="1000760"/>
          </a:xfrm>
          <a:prstGeom prst="rect"/>
        </p:spPr>
        <p:txBody>
          <a:bodyPr wrap="square" lIns="0" tIns="12700" rIns="0" bIns="0" rtlCol="0" vert="horz">
            <a:spAutoFit/>
          </a:bodyPr>
          <a:lstStyle/>
          <a:p>
            <a:pPr marL="12700">
              <a:lnSpc>
                <a:spcPct val="100000"/>
              </a:lnSpc>
              <a:spcBef>
                <a:spcPts val="100"/>
              </a:spcBef>
            </a:pPr>
            <a:r>
              <a:rPr dirty="0"/>
              <a:t>小テスト</a:t>
            </a:r>
          </a:p>
        </p:txBody>
      </p:sp>
      <p:sp>
        <p:nvSpPr>
          <p:cNvPr id="10" name="object 10"/>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
        <p:nvSpPr>
          <p:cNvPr id="9" name="object 9"/>
          <p:cNvSpPr txBox="1"/>
          <p:nvPr/>
        </p:nvSpPr>
        <p:spPr>
          <a:xfrm>
            <a:off x="987425" y="2378329"/>
            <a:ext cx="9129395" cy="5085080"/>
          </a:xfrm>
          <a:prstGeom prst="rect">
            <a:avLst/>
          </a:prstGeom>
        </p:spPr>
        <p:txBody>
          <a:bodyPr wrap="square" lIns="0" tIns="12700" rIns="0" bIns="0" rtlCol="0" vert="horz">
            <a:spAutoFit/>
          </a:bodyPr>
          <a:lstStyle/>
          <a:p>
            <a:pPr marL="12700" marR="5080">
              <a:lnSpc>
                <a:spcPct val="150000"/>
              </a:lnSpc>
              <a:spcBef>
                <a:spcPts val="100"/>
              </a:spcBef>
            </a:pPr>
            <a:r>
              <a:rPr dirty="0" sz="3200">
                <a:latin typeface="MS PGothic"/>
                <a:cs typeface="MS PGothic"/>
              </a:rPr>
              <a:t>先週の勉強し</a:t>
            </a:r>
            <a:r>
              <a:rPr dirty="0" sz="3200" spc="-10">
                <a:latin typeface="MS PGothic"/>
                <a:cs typeface="MS PGothic"/>
              </a:rPr>
              <a:t>た</a:t>
            </a:r>
            <a:r>
              <a:rPr dirty="0" sz="3200">
                <a:latin typeface="MS PGothic"/>
                <a:cs typeface="MS PGothic"/>
              </a:rPr>
              <a:t>「言葉</a:t>
            </a:r>
            <a:r>
              <a:rPr dirty="0" sz="3200" spc="-5">
                <a:latin typeface="MS PGothic"/>
                <a:cs typeface="MS PGothic"/>
              </a:rPr>
              <a:t>」と</a:t>
            </a:r>
            <a:r>
              <a:rPr dirty="0" sz="3200">
                <a:latin typeface="MS PGothic"/>
                <a:cs typeface="MS PGothic"/>
              </a:rPr>
              <a:t>「コンピュータウイル</a:t>
            </a:r>
            <a:r>
              <a:rPr dirty="0" sz="3200" spc="-10">
                <a:latin typeface="MS PGothic"/>
                <a:cs typeface="MS PGothic"/>
              </a:rPr>
              <a:t>ス</a:t>
            </a:r>
            <a:r>
              <a:rPr dirty="0" sz="3200" b="1">
                <a:latin typeface="Arial"/>
                <a:cs typeface="Arial"/>
              </a:rPr>
              <a:t>(1</a:t>
            </a:r>
            <a:r>
              <a:rPr dirty="0" sz="3200" spc="-5" b="1">
                <a:latin typeface="Arial"/>
                <a:cs typeface="Arial"/>
              </a:rPr>
              <a:t>)</a:t>
            </a:r>
            <a:r>
              <a:rPr dirty="0" sz="3200" spc="-5">
                <a:latin typeface="MS PGothic"/>
                <a:cs typeface="MS PGothic"/>
              </a:rPr>
              <a:t>」</a:t>
            </a:r>
            <a:r>
              <a:rPr dirty="0" sz="3200">
                <a:latin typeface="MS PGothic"/>
                <a:cs typeface="MS PGothic"/>
              </a:rPr>
              <a:t>の </a:t>
            </a:r>
            <a:r>
              <a:rPr dirty="0" sz="3200">
                <a:latin typeface="MS PGothic"/>
                <a:cs typeface="MS PGothic"/>
              </a:rPr>
              <a:t>小テストを実施します。</a:t>
            </a:r>
            <a:endParaRPr sz="3200">
              <a:latin typeface="MS PGothic"/>
              <a:cs typeface="MS PGothic"/>
            </a:endParaRPr>
          </a:p>
          <a:p>
            <a:pPr>
              <a:lnSpc>
                <a:spcPct val="100000"/>
              </a:lnSpc>
              <a:spcBef>
                <a:spcPts val="55"/>
              </a:spcBef>
            </a:pPr>
            <a:endParaRPr sz="4450">
              <a:latin typeface="MS PGothic"/>
              <a:cs typeface="MS PGothic"/>
            </a:endParaRPr>
          </a:p>
          <a:p>
            <a:pPr marL="12700">
              <a:lnSpc>
                <a:spcPct val="100000"/>
              </a:lnSpc>
            </a:pPr>
            <a:r>
              <a:rPr dirty="0" sz="3200">
                <a:solidFill>
                  <a:srgbClr val="C82506"/>
                </a:solidFill>
                <a:latin typeface="MS PGothic"/>
                <a:cs typeface="MS PGothic"/>
              </a:rPr>
              <a:t>注意！</a:t>
            </a:r>
            <a:endParaRPr sz="3200">
              <a:latin typeface="MS PGothic"/>
              <a:cs typeface="MS PGothic"/>
            </a:endParaRPr>
          </a:p>
          <a:p>
            <a:pPr marL="852169" indent="-350520">
              <a:lnSpc>
                <a:spcPct val="100000"/>
              </a:lnSpc>
              <a:spcBef>
                <a:spcPts val="2400"/>
              </a:spcBef>
              <a:buSzPct val="75000"/>
              <a:buFont typeface="Arial MT"/>
              <a:buChar char="•"/>
              <a:tabLst>
                <a:tab pos="852169" algn="l"/>
                <a:tab pos="852805" algn="l"/>
              </a:tabLst>
            </a:pPr>
            <a:r>
              <a:rPr dirty="0" sz="3200">
                <a:solidFill>
                  <a:srgbClr val="C82506"/>
                </a:solidFill>
                <a:latin typeface="MS PGothic"/>
                <a:cs typeface="MS PGothic"/>
              </a:rPr>
              <a:t>別々の席に座ってください。</a:t>
            </a:r>
            <a:endParaRPr sz="3200">
              <a:latin typeface="MS PGothic"/>
              <a:cs typeface="MS PGothic"/>
            </a:endParaRPr>
          </a:p>
          <a:p>
            <a:pPr marL="852169" indent="-350520">
              <a:lnSpc>
                <a:spcPct val="100000"/>
              </a:lnSpc>
              <a:spcBef>
                <a:spcPts val="2400"/>
              </a:spcBef>
              <a:buSzPct val="75000"/>
              <a:buFont typeface="Arial MT"/>
              <a:buChar char="•"/>
              <a:tabLst>
                <a:tab pos="852169" algn="l"/>
                <a:tab pos="852805" algn="l"/>
              </a:tabLst>
            </a:pPr>
            <a:r>
              <a:rPr dirty="0" sz="3200">
                <a:solidFill>
                  <a:srgbClr val="C82506"/>
                </a:solidFill>
                <a:latin typeface="MS PGothic"/>
                <a:cs typeface="MS PGothic"/>
              </a:rPr>
              <a:t>話をしないでください。</a:t>
            </a:r>
            <a:endParaRPr sz="3200">
              <a:latin typeface="MS PGothic"/>
              <a:cs typeface="MS PGothic"/>
            </a:endParaRPr>
          </a:p>
          <a:p>
            <a:pPr marL="852169" indent="-350520">
              <a:lnSpc>
                <a:spcPct val="100000"/>
              </a:lnSpc>
              <a:spcBef>
                <a:spcPts val="2400"/>
              </a:spcBef>
              <a:buSzPct val="75000"/>
              <a:buFont typeface="Arial MT"/>
              <a:buChar char="•"/>
              <a:tabLst>
                <a:tab pos="852169" algn="l"/>
                <a:tab pos="852805" algn="l"/>
              </a:tabLst>
            </a:pPr>
            <a:r>
              <a:rPr dirty="0" sz="3200">
                <a:solidFill>
                  <a:srgbClr val="C82506"/>
                </a:solidFill>
                <a:latin typeface="MS PGothic"/>
                <a:cs typeface="MS PGothic"/>
              </a:rPr>
              <a:t>不正行為をした場合は、失格となります。</a:t>
            </a:r>
            <a:endParaRPr sz="3200">
              <a:latin typeface="MS PGothic"/>
              <a:cs typeface="MS P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279"/>
            <a:ext cx="2819400" cy="1000760"/>
          </a:xfrm>
          <a:prstGeom prst="rect"/>
        </p:spPr>
        <p:txBody>
          <a:bodyPr wrap="square" lIns="0" tIns="12700" rIns="0" bIns="0" rtlCol="0" vert="horz">
            <a:spAutoFit/>
          </a:bodyPr>
          <a:lstStyle/>
          <a:p>
            <a:pPr marL="12700">
              <a:lnSpc>
                <a:spcPct val="100000"/>
              </a:lnSpc>
              <a:spcBef>
                <a:spcPts val="100"/>
              </a:spcBef>
            </a:pPr>
            <a:r>
              <a:rPr dirty="0"/>
              <a:t>小テスト</a:t>
            </a:r>
          </a:p>
        </p:txBody>
      </p:sp>
      <p:sp>
        <p:nvSpPr>
          <p:cNvPr id="9" name="object 9"/>
          <p:cNvSpPr txBox="1"/>
          <p:nvPr/>
        </p:nvSpPr>
        <p:spPr>
          <a:xfrm>
            <a:off x="851776" y="2628519"/>
            <a:ext cx="8059420" cy="4475480"/>
          </a:xfrm>
          <a:prstGeom prst="rect">
            <a:avLst/>
          </a:prstGeom>
        </p:spPr>
        <p:txBody>
          <a:bodyPr wrap="square" lIns="0" tIns="12700" rIns="0" bIns="0" rtlCol="0" vert="horz">
            <a:spAutoFit/>
          </a:bodyPr>
          <a:lstStyle/>
          <a:p>
            <a:pPr marL="712470" indent="-700405">
              <a:lnSpc>
                <a:spcPct val="100000"/>
              </a:lnSpc>
              <a:spcBef>
                <a:spcPts val="100"/>
              </a:spcBef>
              <a:buFont typeface="Arial MT"/>
              <a:buAutoNum type="arabicPeriod"/>
              <a:tabLst>
                <a:tab pos="712470" algn="l"/>
                <a:tab pos="713105" algn="l"/>
              </a:tabLst>
            </a:pPr>
            <a:r>
              <a:rPr dirty="0" sz="3200">
                <a:latin typeface="MS PGothic"/>
                <a:cs typeface="MS PGothic"/>
              </a:rPr>
              <a:t>問題用紙を配布します</a:t>
            </a:r>
            <a:endParaRPr sz="3200">
              <a:latin typeface="MS PGothic"/>
              <a:cs typeface="MS PGothic"/>
            </a:endParaRPr>
          </a:p>
          <a:p>
            <a:pPr marL="712470" indent="-700405">
              <a:lnSpc>
                <a:spcPct val="100000"/>
              </a:lnSpc>
              <a:spcBef>
                <a:spcPts val="2400"/>
              </a:spcBef>
              <a:buFont typeface="Arial MT"/>
              <a:buAutoNum type="arabicPeriod"/>
              <a:tabLst>
                <a:tab pos="712470" algn="l"/>
                <a:tab pos="713105" algn="l"/>
              </a:tabLst>
            </a:pPr>
            <a:r>
              <a:rPr dirty="0" sz="3200" spc="-5">
                <a:latin typeface="MS PGothic"/>
                <a:cs typeface="MS PGothic"/>
              </a:rPr>
              <a:t>「</a:t>
            </a:r>
            <a:r>
              <a:rPr dirty="0" sz="3200">
                <a:solidFill>
                  <a:srgbClr val="C82506"/>
                </a:solidFill>
                <a:latin typeface="MS PGothic"/>
                <a:cs typeface="MS PGothic"/>
              </a:rPr>
              <a:t>学籍番</a:t>
            </a:r>
            <a:r>
              <a:rPr dirty="0" sz="3200" spc="-5">
                <a:solidFill>
                  <a:srgbClr val="C82506"/>
                </a:solidFill>
                <a:latin typeface="MS PGothic"/>
                <a:cs typeface="MS PGothic"/>
              </a:rPr>
              <a:t>号</a:t>
            </a:r>
            <a:r>
              <a:rPr dirty="0" sz="3200">
                <a:latin typeface="MS PGothic"/>
                <a:cs typeface="MS PGothic"/>
              </a:rPr>
              <a:t>」と</a:t>
            </a:r>
            <a:r>
              <a:rPr dirty="0" sz="3200" spc="-5">
                <a:latin typeface="MS PGothic"/>
                <a:cs typeface="MS PGothic"/>
              </a:rPr>
              <a:t>「</a:t>
            </a:r>
            <a:r>
              <a:rPr dirty="0" sz="3200">
                <a:solidFill>
                  <a:srgbClr val="C82506"/>
                </a:solidFill>
                <a:latin typeface="MS PGothic"/>
                <a:cs typeface="MS PGothic"/>
              </a:rPr>
              <a:t>名</a:t>
            </a:r>
            <a:r>
              <a:rPr dirty="0" sz="3200" spc="-5">
                <a:solidFill>
                  <a:srgbClr val="C82506"/>
                </a:solidFill>
                <a:latin typeface="MS PGothic"/>
                <a:cs typeface="MS PGothic"/>
              </a:rPr>
              <a:t>前</a:t>
            </a:r>
            <a:r>
              <a:rPr dirty="0" sz="3200">
                <a:latin typeface="MS PGothic"/>
                <a:cs typeface="MS PGothic"/>
              </a:rPr>
              <a:t>」を正しく書いてください</a:t>
            </a:r>
            <a:endParaRPr sz="3200">
              <a:latin typeface="MS PGothic"/>
              <a:cs typeface="MS PGothic"/>
            </a:endParaRPr>
          </a:p>
          <a:p>
            <a:pPr marL="712470" indent="-700405">
              <a:lnSpc>
                <a:spcPct val="100000"/>
              </a:lnSpc>
              <a:spcBef>
                <a:spcPts val="2400"/>
              </a:spcBef>
              <a:buFont typeface="Arial MT"/>
              <a:buAutoNum type="arabicPeriod"/>
              <a:tabLst>
                <a:tab pos="712470" algn="l"/>
                <a:tab pos="713105" algn="l"/>
              </a:tabLst>
            </a:pPr>
            <a:r>
              <a:rPr dirty="0" sz="3200">
                <a:latin typeface="MS PGothic"/>
                <a:cs typeface="MS PGothic"/>
              </a:rPr>
              <a:t>本日の出席確認をします</a:t>
            </a:r>
            <a:endParaRPr sz="3200">
              <a:latin typeface="MS PGothic"/>
              <a:cs typeface="MS PGothic"/>
            </a:endParaRPr>
          </a:p>
          <a:p>
            <a:pPr marL="712470" indent="-700405">
              <a:lnSpc>
                <a:spcPct val="100000"/>
              </a:lnSpc>
              <a:spcBef>
                <a:spcPts val="2400"/>
              </a:spcBef>
              <a:buFont typeface="Arial MT"/>
              <a:buAutoNum type="arabicPeriod"/>
              <a:tabLst>
                <a:tab pos="712470" algn="l"/>
                <a:tab pos="713105" algn="l"/>
              </a:tabLst>
            </a:pPr>
            <a:r>
              <a:rPr dirty="0" sz="3200">
                <a:latin typeface="MS PGothic"/>
                <a:cs typeface="MS PGothic"/>
              </a:rPr>
              <a:t>時間</a:t>
            </a:r>
            <a:r>
              <a:rPr dirty="0" sz="3200" spc="-5">
                <a:latin typeface="MS PGothic"/>
                <a:cs typeface="MS PGothic"/>
              </a:rPr>
              <a:t>は</a:t>
            </a:r>
            <a:r>
              <a:rPr dirty="0" sz="3200" spc="-5">
                <a:solidFill>
                  <a:srgbClr val="C82506"/>
                </a:solidFill>
                <a:latin typeface="Arial MT"/>
                <a:cs typeface="Arial MT"/>
              </a:rPr>
              <a:t>10</a:t>
            </a:r>
            <a:r>
              <a:rPr dirty="0" sz="3200" spc="-5">
                <a:solidFill>
                  <a:srgbClr val="C82506"/>
                </a:solidFill>
                <a:latin typeface="MS PGothic"/>
                <a:cs typeface="MS PGothic"/>
              </a:rPr>
              <a:t>分</a:t>
            </a:r>
            <a:r>
              <a:rPr dirty="0" sz="3200" spc="-5">
                <a:latin typeface="MS PGothic"/>
                <a:cs typeface="MS PGothic"/>
              </a:rPr>
              <a:t>です</a:t>
            </a:r>
            <a:endParaRPr sz="3200">
              <a:latin typeface="MS PGothic"/>
              <a:cs typeface="MS PGothic"/>
            </a:endParaRPr>
          </a:p>
          <a:p>
            <a:pPr marL="712470" indent="-700405">
              <a:lnSpc>
                <a:spcPct val="100000"/>
              </a:lnSpc>
              <a:spcBef>
                <a:spcPts val="2400"/>
              </a:spcBef>
              <a:buFont typeface="Arial MT"/>
              <a:buAutoNum type="arabicPeriod"/>
              <a:tabLst>
                <a:tab pos="712470" algn="l"/>
                <a:tab pos="713105" algn="l"/>
              </a:tabLst>
            </a:pPr>
            <a:r>
              <a:rPr dirty="0" sz="3200">
                <a:latin typeface="MS PGothic"/>
                <a:cs typeface="MS PGothic"/>
              </a:rPr>
              <a:t>問題用紙を回収します</a:t>
            </a:r>
            <a:endParaRPr sz="3200">
              <a:latin typeface="MS PGothic"/>
              <a:cs typeface="MS PGothic"/>
            </a:endParaRPr>
          </a:p>
          <a:p>
            <a:pPr marL="712470" indent="-700405">
              <a:lnSpc>
                <a:spcPct val="100000"/>
              </a:lnSpc>
              <a:spcBef>
                <a:spcPts val="2400"/>
              </a:spcBef>
              <a:buFont typeface="Arial MT"/>
              <a:buAutoNum type="arabicPeriod"/>
              <a:tabLst>
                <a:tab pos="712470" algn="l"/>
                <a:tab pos="713105" algn="l"/>
              </a:tabLst>
            </a:pPr>
            <a:r>
              <a:rPr dirty="0" sz="3200">
                <a:latin typeface="MS PGothic"/>
                <a:cs typeface="MS PGothic"/>
              </a:rPr>
              <a:t>問題集を確認して復習します</a:t>
            </a:r>
            <a:endParaRPr sz="3200">
              <a:latin typeface="MS PGothic"/>
              <a:cs typeface="MS PGothic"/>
            </a:endParaRPr>
          </a:p>
        </p:txBody>
      </p:sp>
      <p:pic>
        <p:nvPicPr>
          <p:cNvPr id="10" name="object 10"/>
          <p:cNvPicPr/>
          <p:nvPr/>
        </p:nvPicPr>
        <p:blipFill>
          <a:blip r:embed="rId4" cstate="print"/>
          <a:stretch>
            <a:fillRect/>
          </a:stretch>
        </p:blipFill>
        <p:spPr>
          <a:xfrm>
            <a:off x="7856525" y="4698946"/>
            <a:ext cx="3225252" cy="2934980"/>
          </a:xfrm>
          <a:prstGeom prst="rect">
            <a:avLst/>
          </a:prstGeom>
        </p:spPr>
      </p:pic>
      <p:sp>
        <p:nvSpPr>
          <p:cNvPr id="11" name="object 11"/>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p:nvPr/>
        </p:nvSpPr>
        <p:spPr>
          <a:xfrm>
            <a:off x="1304925" y="545279"/>
            <a:ext cx="2819400" cy="1000760"/>
          </a:xfrm>
          <a:prstGeom prst="rect">
            <a:avLst/>
          </a:prstGeom>
        </p:spPr>
        <p:txBody>
          <a:bodyPr wrap="square" lIns="0" tIns="12700" rIns="0" bIns="0" rtlCol="0" vert="horz">
            <a:spAutoFit/>
          </a:bodyPr>
          <a:lstStyle/>
          <a:p>
            <a:pPr marL="12700">
              <a:lnSpc>
                <a:spcPct val="100000"/>
              </a:lnSpc>
              <a:spcBef>
                <a:spcPts val="100"/>
              </a:spcBef>
            </a:pPr>
            <a:r>
              <a:rPr dirty="0" sz="6400">
                <a:solidFill>
                  <a:srgbClr val="C63024"/>
                </a:solidFill>
                <a:latin typeface="MS PGothic"/>
                <a:cs typeface="MS PGothic"/>
              </a:rPr>
              <a:t>小テスト</a:t>
            </a:r>
            <a:endParaRPr sz="6400">
              <a:latin typeface="MS PGothic"/>
              <a:cs typeface="MS PGothic"/>
            </a:endParaRPr>
          </a:p>
        </p:txBody>
      </p:sp>
      <p:sp>
        <p:nvSpPr>
          <p:cNvPr id="9" name="object 9"/>
          <p:cNvSpPr txBox="1"/>
          <p:nvPr/>
        </p:nvSpPr>
        <p:spPr>
          <a:xfrm>
            <a:off x="768100" y="2594686"/>
            <a:ext cx="2266950" cy="574040"/>
          </a:xfrm>
          <a:prstGeom prst="rect">
            <a:avLst/>
          </a:prstGeom>
        </p:spPr>
        <p:txBody>
          <a:bodyPr wrap="square" lIns="0" tIns="12700" rIns="0" bIns="0" rtlCol="0" vert="horz">
            <a:spAutoFit/>
          </a:bodyPr>
          <a:lstStyle/>
          <a:p>
            <a:pPr marL="12700">
              <a:lnSpc>
                <a:spcPct val="100000"/>
              </a:lnSpc>
              <a:spcBef>
                <a:spcPts val="100"/>
              </a:spcBef>
            </a:pPr>
            <a:r>
              <a:rPr dirty="0" sz="3600">
                <a:latin typeface="MS PGothic"/>
                <a:cs typeface="MS PGothic"/>
              </a:rPr>
              <a:t>答え合わせ</a:t>
            </a:r>
            <a:endParaRPr sz="3600">
              <a:latin typeface="MS PGothic"/>
              <a:cs typeface="MS PGothic"/>
            </a:endParaRPr>
          </a:p>
        </p:txBody>
      </p:sp>
      <p:pic>
        <p:nvPicPr>
          <p:cNvPr id="10" name="object 10"/>
          <p:cNvPicPr/>
          <p:nvPr/>
        </p:nvPicPr>
        <p:blipFill>
          <a:blip r:embed="rId4" cstate="print"/>
          <a:stretch>
            <a:fillRect/>
          </a:stretch>
        </p:blipFill>
        <p:spPr>
          <a:xfrm>
            <a:off x="7860200" y="4152825"/>
            <a:ext cx="3670525" cy="3670525"/>
          </a:xfrm>
          <a:prstGeom prst="rect">
            <a:avLst/>
          </a:prstGeom>
        </p:spPr>
      </p:pic>
      <p:sp>
        <p:nvSpPr>
          <p:cNvPr id="11" name="object 11"/>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C8260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4719795" y="4343958"/>
            <a:ext cx="3564890" cy="1000760"/>
          </a:xfrm>
          <a:prstGeom prst="rect"/>
        </p:spPr>
        <p:txBody>
          <a:bodyPr wrap="square" lIns="0" tIns="12700" rIns="0" bIns="0" rtlCol="0" vert="horz">
            <a:spAutoFit/>
          </a:bodyPr>
          <a:lstStyle/>
          <a:p>
            <a:pPr marL="12700">
              <a:lnSpc>
                <a:spcPct val="100000"/>
              </a:lnSpc>
              <a:spcBef>
                <a:spcPts val="100"/>
              </a:spcBef>
            </a:pPr>
            <a:r>
              <a:rPr dirty="0" spc="-5"/>
              <a:t>カタカナ語</a:t>
            </a:r>
          </a:p>
        </p:txBody>
      </p:sp>
      <p:sp>
        <p:nvSpPr>
          <p:cNvPr id="8" name="object 8"/>
          <p:cNvSpPr txBox="1"/>
          <p:nvPr/>
        </p:nvSpPr>
        <p:spPr>
          <a:xfrm>
            <a:off x="12384397" y="9151065"/>
            <a:ext cx="217804" cy="321945"/>
          </a:xfrm>
          <a:prstGeom prst="rect">
            <a:avLst/>
          </a:prstGeom>
        </p:spPr>
        <p:txBody>
          <a:bodyPr wrap="square" lIns="0" tIns="1270" rIns="0" bIns="0" rtlCol="0" vert="horz">
            <a:spAutoFit/>
          </a:bodyPr>
          <a:lstStyle/>
          <a:p>
            <a:pPr marL="38100">
              <a:lnSpc>
                <a:spcPct val="100000"/>
              </a:lnSpc>
              <a:spcBef>
                <a:spcPts val="10"/>
              </a:spcBef>
            </a:pPr>
            <a:fld id="{81D60167-4931-47E6-BA6A-407CBD079E47}" type="slidenum">
              <a:rPr dirty="0" sz="2000">
                <a:solidFill>
                  <a:srgbClr val="FFFFFF"/>
                </a:solidFill>
                <a:latin typeface="Arial MT"/>
                <a:cs typeface="Arial MT"/>
              </a:rPr>
              <a:t>4</a:t>
            </a:fld>
            <a:endParaRPr sz="20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1238" y="0"/>
            <a:ext cx="397510" cy="2223135"/>
            <a:chOff x="291238" y="0"/>
            <a:chExt cx="397510" cy="2223135"/>
          </a:xfrm>
        </p:grpSpPr>
        <p:pic>
          <p:nvPicPr>
            <p:cNvPr id="3" name="object 3"/>
            <p:cNvPicPr/>
            <p:nvPr/>
          </p:nvPicPr>
          <p:blipFill>
            <a:blip r:embed="rId2" cstate="print"/>
            <a:stretch>
              <a:fillRect/>
            </a:stretch>
          </p:blipFill>
          <p:spPr>
            <a:xfrm>
              <a:off x="291238" y="0"/>
              <a:ext cx="396900" cy="2221308"/>
            </a:xfrm>
            <a:prstGeom prst="rect">
              <a:avLst/>
            </a:prstGeom>
          </p:spPr>
        </p:pic>
        <p:sp>
          <p:nvSpPr>
            <p:cNvPr id="4" name="object 4"/>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graphicFrame>
        <p:nvGraphicFramePr>
          <p:cNvPr id="5" name="object 5"/>
          <p:cNvGraphicFramePr>
            <a:graphicFrameLocks noGrp="1"/>
          </p:cNvGraphicFramePr>
          <p:nvPr/>
        </p:nvGraphicFramePr>
        <p:xfrm>
          <a:off x="728523" y="1840065"/>
          <a:ext cx="11650980" cy="7106284"/>
        </p:xfrm>
        <a:graphic>
          <a:graphicData uri="http://schemas.openxmlformats.org/drawingml/2006/table">
            <a:tbl>
              <a:tblPr firstRow="1" bandRow="1">
                <a:tableStyleId>{2D5ABB26-0587-4C30-8999-92F81FD0307C}</a:tableStyleId>
              </a:tblPr>
              <a:tblGrid>
                <a:gridCol w="942975"/>
                <a:gridCol w="4926965"/>
                <a:gridCol w="5767070"/>
              </a:tblGrid>
              <a:tr h="545449">
                <a:tc>
                  <a:txBody>
                    <a:bodyPr/>
                    <a:lstStyle/>
                    <a:p>
                      <a:pPr algn="ctr">
                        <a:lnSpc>
                          <a:spcPct val="100000"/>
                        </a:lnSpc>
                        <a:spcBef>
                          <a:spcPts val="225"/>
                        </a:spcBef>
                      </a:pPr>
                      <a:r>
                        <a:rPr dirty="0" sz="3000" spc="-5" b="1">
                          <a:latin typeface="Arial"/>
                          <a:cs typeface="Arial"/>
                        </a:rPr>
                        <a:t>No</a:t>
                      </a:r>
                      <a:endParaRPr sz="3000">
                        <a:latin typeface="Arial"/>
                        <a:cs typeface="Arial"/>
                      </a:endParaRPr>
                    </a:p>
                  </a:txBody>
                  <a:tcPr marL="0" marR="0" marB="0" marT="2857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c>
                  <a:txBody>
                    <a:bodyPr/>
                    <a:lstStyle/>
                    <a:p>
                      <a:pPr algn="ctr">
                        <a:lnSpc>
                          <a:spcPct val="100000"/>
                        </a:lnSpc>
                        <a:spcBef>
                          <a:spcPts val="225"/>
                        </a:spcBef>
                      </a:pPr>
                      <a:r>
                        <a:rPr dirty="0" sz="3000">
                          <a:latin typeface="MS PGothic"/>
                          <a:cs typeface="MS PGothic"/>
                        </a:rPr>
                        <a:t>英語</a:t>
                      </a:r>
                      <a:endParaRPr sz="3000">
                        <a:latin typeface="MS PGothic"/>
                        <a:cs typeface="MS PGothic"/>
                      </a:endParaRPr>
                    </a:p>
                  </a:txBody>
                  <a:tcPr marL="0" marR="0" marB="0" marT="2857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c>
                  <a:txBody>
                    <a:bodyPr/>
                    <a:lstStyle/>
                    <a:p>
                      <a:pPr algn="ctr">
                        <a:lnSpc>
                          <a:spcPct val="100000"/>
                        </a:lnSpc>
                        <a:spcBef>
                          <a:spcPts val="225"/>
                        </a:spcBef>
                      </a:pPr>
                      <a:r>
                        <a:rPr dirty="0" sz="3000" spc="-5">
                          <a:latin typeface="MS PGothic"/>
                          <a:cs typeface="MS PGothic"/>
                        </a:rPr>
                        <a:t>カタカタ</a:t>
                      </a:r>
                      <a:endParaRPr sz="3000">
                        <a:latin typeface="MS PGothic"/>
                        <a:cs typeface="MS PGothic"/>
                      </a:endParaRPr>
                    </a:p>
                  </a:txBody>
                  <a:tcPr marL="0" marR="0" marB="0" marT="2857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r>
              <a:tr h="683649">
                <a:tc>
                  <a:txBody>
                    <a:bodyPr/>
                    <a:lstStyle/>
                    <a:p>
                      <a:pPr algn="ctr">
                        <a:lnSpc>
                          <a:spcPct val="100000"/>
                        </a:lnSpc>
                        <a:spcBef>
                          <a:spcPts val="770"/>
                        </a:spcBef>
                      </a:pPr>
                      <a:r>
                        <a:rPr dirty="0" sz="3000">
                          <a:latin typeface="Times New Roman"/>
                          <a:cs typeface="Times New Roman"/>
                        </a:rPr>
                        <a:t>1</a:t>
                      </a:r>
                      <a:endParaRPr sz="3000">
                        <a:latin typeface="Times New Roman"/>
                        <a:cs typeface="Times New Roman"/>
                      </a:endParaRPr>
                    </a:p>
                  </a:txBody>
                  <a:tcPr marL="0" marR="0" marB="0" marT="9779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38100">
                        <a:lnSpc>
                          <a:spcPct val="100000"/>
                        </a:lnSpc>
                        <a:spcBef>
                          <a:spcPts val="770"/>
                        </a:spcBef>
                      </a:pPr>
                      <a:r>
                        <a:rPr dirty="0" sz="3000" spc="-5">
                          <a:latin typeface="Arial MT"/>
                          <a:cs typeface="Arial MT"/>
                        </a:rPr>
                        <a:t>OS</a:t>
                      </a:r>
                      <a:endParaRPr sz="3000">
                        <a:latin typeface="Arial MT"/>
                        <a:cs typeface="Arial MT"/>
                      </a:endParaRPr>
                    </a:p>
                  </a:txBody>
                  <a:tcPr marL="0" marR="0" marB="0" marT="9779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63774">
                <a:tc>
                  <a:txBody>
                    <a:bodyPr/>
                    <a:lstStyle/>
                    <a:p>
                      <a:pPr algn="ctr">
                        <a:lnSpc>
                          <a:spcPct val="100000"/>
                        </a:lnSpc>
                        <a:spcBef>
                          <a:spcPts val="690"/>
                        </a:spcBef>
                      </a:pPr>
                      <a:r>
                        <a:rPr dirty="0" sz="3000">
                          <a:latin typeface="Times New Roman"/>
                          <a:cs typeface="Times New Roman"/>
                        </a:rPr>
                        <a:t>2</a:t>
                      </a:r>
                      <a:endParaRPr sz="3000">
                        <a:latin typeface="Times New Roman"/>
                        <a:cs typeface="Times New Roman"/>
                      </a:endParaRPr>
                    </a:p>
                  </a:txBody>
                  <a:tcPr marL="0" marR="0" marB="0" marT="8763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38100">
                        <a:lnSpc>
                          <a:spcPct val="100000"/>
                        </a:lnSpc>
                        <a:spcBef>
                          <a:spcPts val="690"/>
                        </a:spcBef>
                      </a:pPr>
                      <a:r>
                        <a:rPr dirty="0" sz="3000" spc="-5">
                          <a:latin typeface="Arial MT"/>
                          <a:cs typeface="Arial MT"/>
                        </a:rPr>
                        <a:t>Patch</a:t>
                      </a:r>
                      <a:endParaRPr sz="3000">
                        <a:latin typeface="Arial MT"/>
                        <a:cs typeface="Arial MT"/>
                      </a:endParaRPr>
                    </a:p>
                  </a:txBody>
                  <a:tcPr marL="0" marR="0" marB="0" marT="8763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124">
                <a:tc>
                  <a:txBody>
                    <a:bodyPr/>
                    <a:lstStyle/>
                    <a:p>
                      <a:pPr algn="ctr">
                        <a:lnSpc>
                          <a:spcPct val="100000"/>
                        </a:lnSpc>
                        <a:spcBef>
                          <a:spcPts val="650"/>
                        </a:spcBef>
                      </a:pPr>
                      <a:r>
                        <a:rPr dirty="0" sz="3000">
                          <a:latin typeface="Times New Roman"/>
                          <a:cs typeface="Times New Roman"/>
                        </a:rPr>
                        <a:t>3</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5">
                          <a:latin typeface="Arial MT"/>
                          <a:cs typeface="Arial MT"/>
                        </a:rPr>
                        <a:t>Install</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53099">
                <a:tc>
                  <a:txBody>
                    <a:bodyPr/>
                    <a:lstStyle/>
                    <a:p>
                      <a:pPr algn="ctr">
                        <a:lnSpc>
                          <a:spcPct val="100000"/>
                        </a:lnSpc>
                        <a:spcBef>
                          <a:spcPts val="650"/>
                        </a:spcBef>
                      </a:pPr>
                      <a:r>
                        <a:rPr dirty="0" sz="3000">
                          <a:latin typeface="Times New Roman"/>
                          <a:cs typeface="Times New Roman"/>
                        </a:rPr>
                        <a:t>4</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650"/>
                        </a:spcBef>
                      </a:pPr>
                      <a:r>
                        <a:rPr dirty="0" sz="3000" spc="-10">
                          <a:latin typeface="Arial MT"/>
                          <a:cs typeface="Arial MT"/>
                        </a:rPr>
                        <a:t>Signature</a:t>
                      </a:r>
                      <a:r>
                        <a:rPr dirty="0" sz="3000" spc="-55">
                          <a:latin typeface="Arial MT"/>
                          <a:cs typeface="Arial MT"/>
                        </a:rPr>
                        <a:t> </a:t>
                      </a:r>
                      <a:r>
                        <a:rPr dirty="0" sz="3000">
                          <a:latin typeface="Arial MT"/>
                          <a:cs typeface="Arial MT"/>
                        </a:rPr>
                        <a:t>code</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099">
                <a:tc>
                  <a:txBody>
                    <a:bodyPr/>
                    <a:lstStyle/>
                    <a:p>
                      <a:pPr algn="ctr">
                        <a:lnSpc>
                          <a:spcPct val="100000"/>
                        </a:lnSpc>
                        <a:spcBef>
                          <a:spcPts val="650"/>
                        </a:spcBef>
                      </a:pPr>
                      <a:r>
                        <a:rPr dirty="0" sz="3000">
                          <a:latin typeface="Times New Roman"/>
                          <a:cs typeface="Times New Roman"/>
                        </a:rPr>
                        <a:t>5</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10">
                          <a:latin typeface="Arial MT"/>
                          <a:cs typeface="Arial MT"/>
                        </a:rPr>
                        <a:t>Pattern</a:t>
                      </a:r>
                      <a:r>
                        <a:rPr dirty="0" sz="3000" spc="-55">
                          <a:latin typeface="Arial MT"/>
                          <a:cs typeface="Arial MT"/>
                        </a:rPr>
                        <a:t> </a:t>
                      </a:r>
                      <a:r>
                        <a:rPr dirty="0" sz="3000">
                          <a:latin typeface="Arial MT"/>
                          <a:cs typeface="Arial MT"/>
                        </a:rPr>
                        <a:t>matching</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53124">
                <a:tc>
                  <a:txBody>
                    <a:bodyPr/>
                    <a:lstStyle/>
                    <a:p>
                      <a:pPr algn="ctr">
                        <a:lnSpc>
                          <a:spcPct val="100000"/>
                        </a:lnSpc>
                        <a:spcBef>
                          <a:spcPts val="650"/>
                        </a:spcBef>
                      </a:pPr>
                      <a:r>
                        <a:rPr dirty="0" sz="3000">
                          <a:latin typeface="Times New Roman"/>
                          <a:cs typeface="Times New Roman"/>
                        </a:rPr>
                        <a:t>6</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650"/>
                        </a:spcBef>
                      </a:pPr>
                      <a:r>
                        <a:rPr dirty="0" sz="3000" spc="-5">
                          <a:latin typeface="Arial MT"/>
                          <a:cs typeface="Arial MT"/>
                        </a:rPr>
                        <a:t>Assemble</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124">
                <a:tc>
                  <a:txBody>
                    <a:bodyPr/>
                    <a:lstStyle/>
                    <a:p>
                      <a:pPr algn="ctr">
                        <a:lnSpc>
                          <a:spcPct val="100000"/>
                        </a:lnSpc>
                        <a:spcBef>
                          <a:spcPts val="650"/>
                        </a:spcBef>
                      </a:pPr>
                      <a:r>
                        <a:rPr dirty="0" sz="3000">
                          <a:latin typeface="Times New Roman"/>
                          <a:cs typeface="Times New Roman"/>
                        </a:rPr>
                        <a:t>7</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10">
                          <a:latin typeface="Arial MT"/>
                          <a:cs typeface="Arial MT"/>
                        </a:rPr>
                        <a:t>Binary</a:t>
                      </a:r>
                      <a:r>
                        <a:rPr dirty="0" sz="3000" spc="-55">
                          <a:latin typeface="Arial MT"/>
                          <a:cs typeface="Arial MT"/>
                        </a:rPr>
                        <a:t> </a:t>
                      </a:r>
                      <a:r>
                        <a:rPr dirty="0" sz="3000">
                          <a:latin typeface="Arial MT"/>
                          <a:cs typeface="Arial MT"/>
                        </a:rPr>
                        <a:t>code</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31949">
                <a:tc>
                  <a:txBody>
                    <a:bodyPr/>
                    <a:lstStyle/>
                    <a:p>
                      <a:pPr algn="ctr">
                        <a:lnSpc>
                          <a:spcPct val="100000"/>
                        </a:lnSpc>
                        <a:spcBef>
                          <a:spcPts val="565"/>
                        </a:spcBef>
                      </a:pPr>
                      <a:r>
                        <a:rPr dirty="0" sz="3000">
                          <a:latin typeface="Times New Roman"/>
                          <a:cs typeface="Times New Roman"/>
                        </a:rPr>
                        <a:t>8</a:t>
                      </a:r>
                      <a:endParaRPr sz="3000">
                        <a:latin typeface="Times New Roman"/>
                        <a:cs typeface="Times New Roman"/>
                      </a:endParaRPr>
                    </a:p>
                  </a:txBody>
                  <a:tcPr marL="0" marR="0" marB="0" marT="7175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565"/>
                        </a:spcBef>
                      </a:pPr>
                      <a:r>
                        <a:rPr dirty="0" sz="3000" spc="-10">
                          <a:latin typeface="Arial MT"/>
                          <a:cs typeface="Arial MT"/>
                        </a:rPr>
                        <a:t>Source</a:t>
                      </a:r>
                      <a:r>
                        <a:rPr dirty="0" sz="3000" spc="-55">
                          <a:latin typeface="Arial MT"/>
                          <a:cs typeface="Arial MT"/>
                        </a:rPr>
                        <a:t> </a:t>
                      </a:r>
                      <a:r>
                        <a:rPr dirty="0" sz="3000">
                          <a:latin typeface="Arial MT"/>
                          <a:cs typeface="Arial MT"/>
                        </a:rPr>
                        <a:t>code</a:t>
                      </a:r>
                      <a:endParaRPr sz="3000">
                        <a:latin typeface="Arial MT"/>
                        <a:cs typeface="Arial MT"/>
                      </a:endParaRPr>
                    </a:p>
                  </a:txBody>
                  <a:tcPr marL="0" marR="0" marB="0" marT="7175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124">
                <a:tc>
                  <a:txBody>
                    <a:bodyPr/>
                    <a:lstStyle/>
                    <a:p>
                      <a:pPr algn="ctr">
                        <a:lnSpc>
                          <a:spcPct val="100000"/>
                        </a:lnSpc>
                        <a:spcBef>
                          <a:spcPts val="650"/>
                        </a:spcBef>
                      </a:pPr>
                      <a:r>
                        <a:rPr dirty="0" sz="3000">
                          <a:latin typeface="Times New Roman"/>
                          <a:cs typeface="Times New Roman"/>
                        </a:rPr>
                        <a:t>9</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5">
                          <a:latin typeface="Arial MT"/>
                          <a:cs typeface="Arial MT"/>
                        </a:rPr>
                        <a:t>Client</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53124">
                <a:tc>
                  <a:txBody>
                    <a:bodyPr/>
                    <a:lstStyle/>
                    <a:p>
                      <a:pPr algn="ctr">
                        <a:lnSpc>
                          <a:spcPct val="100000"/>
                        </a:lnSpc>
                        <a:spcBef>
                          <a:spcPts val="650"/>
                        </a:spcBef>
                      </a:pPr>
                      <a:r>
                        <a:rPr dirty="0" sz="3000">
                          <a:latin typeface="Times New Roman"/>
                          <a:cs typeface="Times New Roman"/>
                        </a:rPr>
                        <a:t>10</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650"/>
                        </a:spcBef>
                      </a:pPr>
                      <a:r>
                        <a:rPr dirty="0" sz="3000" spc="-15">
                          <a:latin typeface="Arial MT"/>
                          <a:cs typeface="Arial MT"/>
                        </a:rPr>
                        <a:t>Buffer</a:t>
                      </a:r>
                      <a:r>
                        <a:rPr dirty="0" sz="3000" spc="-55">
                          <a:latin typeface="Arial MT"/>
                          <a:cs typeface="Arial MT"/>
                        </a:rPr>
                        <a:t> </a:t>
                      </a:r>
                      <a:r>
                        <a:rPr dirty="0" sz="3000" spc="-5">
                          <a:latin typeface="Arial MT"/>
                          <a:cs typeface="Arial MT"/>
                        </a:rPr>
                        <a:t>overflow</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pPr>
                      <a:endParaRPr sz="3200">
                        <a:latin typeface="Times New Roman"/>
                        <a:cs typeface="Times New Roman"/>
                      </a:endParaRPr>
                    </a:p>
                  </a:txBody>
                  <a:tcPr marL="0" marR="0" marB="0" marT="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bl>
          </a:graphicData>
        </a:graphic>
      </p:graphicFrame>
      <p:sp>
        <p:nvSpPr>
          <p:cNvPr id="6" name="object 6"/>
          <p:cNvSpPr txBox="1">
            <a:spLocks noGrp="1"/>
          </p:cNvSpPr>
          <p:nvPr>
            <p:ph type="title"/>
          </p:nvPr>
        </p:nvSpPr>
        <p:spPr>
          <a:xfrm>
            <a:off x="1304925" y="545324"/>
            <a:ext cx="7628255" cy="1000760"/>
          </a:xfrm>
          <a:prstGeom prst="rect"/>
        </p:spPr>
        <p:txBody>
          <a:bodyPr wrap="square" lIns="0" tIns="12700" rIns="0" bIns="0" rtlCol="0" vert="horz">
            <a:spAutoFit/>
          </a:bodyPr>
          <a:lstStyle/>
          <a:p>
            <a:pPr marL="12700">
              <a:lnSpc>
                <a:spcPct val="100000"/>
              </a:lnSpc>
              <a:spcBef>
                <a:spcPts val="100"/>
              </a:spcBef>
            </a:pPr>
            <a:r>
              <a:rPr dirty="0" spc="-5"/>
              <a:t>カタカナ語の発声練習</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（公開用）06 9.2 コンピュータウイルス(2)_更新済</dc:title>
  <dcterms:created xsi:type="dcterms:W3CDTF">2023-05-10T11:18:17Z</dcterms:created>
  <dcterms:modified xsi:type="dcterms:W3CDTF">2023-05-10T11:18:17Z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